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7.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69" r:id="rId3"/>
    <p:sldId id="260" r:id="rId4"/>
    <p:sldId id="259" r:id="rId5"/>
    <p:sldId id="289" r:id="rId6"/>
    <p:sldId id="261" r:id="rId7"/>
    <p:sldId id="271" r:id="rId8"/>
    <p:sldId id="272" r:id="rId9"/>
    <p:sldId id="267" r:id="rId10"/>
    <p:sldId id="273" r:id="rId11"/>
    <p:sldId id="274" r:id="rId12"/>
    <p:sldId id="276" r:id="rId13"/>
    <p:sldId id="275" r:id="rId14"/>
    <p:sldId id="277" r:id="rId15"/>
    <p:sldId id="278" r:id="rId16"/>
    <p:sldId id="262" r:id="rId17"/>
    <p:sldId id="263" r:id="rId18"/>
    <p:sldId id="345" r:id="rId19"/>
    <p:sldId id="344" r:id="rId20"/>
    <p:sldId id="283" r:id="rId21"/>
    <p:sldId id="284" r:id="rId22"/>
    <p:sldId id="285" r:id="rId23"/>
    <p:sldId id="279" r:id="rId24"/>
    <p:sldId id="266" r:id="rId25"/>
    <p:sldId id="281" r:id="rId26"/>
    <p:sldId id="287" r:id="rId27"/>
    <p:sldId id="288" r:id="rId28"/>
    <p:sldId id="290" r:id="rId29"/>
    <p:sldId id="291" r:id="rId30"/>
    <p:sldId id="292" r:id="rId31"/>
    <p:sldId id="299" r:id="rId32"/>
    <p:sldId id="293" r:id="rId33"/>
    <p:sldId id="301" r:id="rId34"/>
    <p:sldId id="302" r:id="rId36"/>
    <p:sldId id="303" r:id="rId37"/>
    <p:sldId id="304" r:id="rId38"/>
    <p:sldId id="294" r:id="rId39"/>
    <p:sldId id="295" r:id="rId40"/>
    <p:sldId id="306" r:id="rId41"/>
    <p:sldId id="309" r:id="rId42"/>
    <p:sldId id="296" r:id="rId43"/>
    <p:sldId id="310" r:id="rId44"/>
    <p:sldId id="300" r:id="rId45"/>
    <p:sldId id="311" r:id="rId46"/>
    <p:sldId id="312" r:id="rId47"/>
    <p:sldId id="313" r:id="rId48"/>
    <p:sldId id="314" r:id="rId49"/>
    <p:sldId id="315" r:id="rId50"/>
    <p:sldId id="317" r:id="rId51"/>
    <p:sldId id="346" r:id="rId52"/>
    <p:sldId id="347" r:id="rId53"/>
    <p:sldId id="348" r:id="rId54"/>
    <p:sldId id="343" r:id="rId55"/>
    <p:sldId id="325" r:id="rId56"/>
    <p:sldId id="323" r:id="rId57"/>
    <p:sldId id="318" r:id="rId58"/>
    <p:sldId id="326" r:id="rId59"/>
    <p:sldId id="349" r:id="rId60"/>
    <p:sldId id="319" r:id="rId61"/>
    <p:sldId id="353" r:id="rId62"/>
    <p:sldId id="354" r:id="rId63"/>
    <p:sldId id="320" r:id="rId64"/>
    <p:sldId id="328" r:id="rId65"/>
    <p:sldId id="350" r:id="rId66"/>
    <p:sldId id="351" r:id="rId67"/>
    <p:sldId id="32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jay kumar" initials="v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2" Type="http://schemas.openxmlformats.org/officeDocument/2006/relationships/commentAuthors" Target="commentAuthors.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5.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web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0.jpeg"/><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Picture 107"/>
          <p:cNvPicPr/>
          <p:nvPr/>
        </p:nvPicPr>
        <p:blipFill>
          <a:blip r:embed="rId1"/>
          <a:stretch>
            <a:fillRect/>
          </a:stretch>
        </p:blipFill>
        <p:spPr>
          <a:xfrm>
            <a:off x="0" y="1270"/>
            <a:ext cx="12192000" cy="6856730"/>
          </a:xfrm>
          <a:prstGeom prst="rect">
            <a:avLst/>
          </a:prstGeom>
          <a:noFill/>
          <a:ln w="9525">
            <a:noFill/>
          </a:ln>
        </p:spPr>
      </p:pic>
      <p:sp>
        <p:nvSpPr>
          <p:cNvPr id="2" name="Text Box 1"/>
          <p:cNvSpPr txBox="1"/>
          <p:nvPr/>
        </p:nvSpPr>
        <p:spPr>
          <a:xfrm>
            <a:off x="1857375" y="5433060"/>
            <a:ext cx="8677910" cy="1282065"/>
          </a:xfrm>
          <a:prstGeom prst="rect">
            <a:avLst/>
          </a:prstGeom>
          <a:noFill/>
        </p:spPr>
        <p:txBody>
          <a:bodyPr wrap="square" rtlCol="0">
            <a:noAutofit/>
          </a:bodyPr>
          <a:p>
            <a:pPr algn="ctr"/>
            <a:r>
              <a:rPr lang="en-US" sz="3400" b="1" dirty="0">
                <a:gradFill>
                  <a:gsLst>
                    <a:gs pos="0">
                      <a:srgbClr val="FBFB11"/>
                    </a:gs>
                    <a:gs pos="100000">
                      <a:srgbClr val="838309"/>
                    </a:gs>
                  </a:gsLst>
                  <a:lin scaled="0"/>
                </a:gradFill>
                <a:sym typeface="+mn-ea"/>
              </a:rPr>
              <a:t>Word Search Solver: Implementing Backtracking for Word Search Puzzles</a:t>
            </a:r>
            <a:endParaRPr lang="en-US" sz="3400" b="1" dirty="0">
              <a:gradFill>
                <a:gsLst>
                  <a:gs pos="0">
                    <a:srgbClr val="FBFB11"/>
                  </a:gs>
                  <a:gs pos="100000">
                    <a:srgbClr val="838309"/>
                  </a:gs>
                </a:gsLst>
                <a:lin scaled="0"/>
              </a:gradFill>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52220" y="1356995"/>
            <a:ext cx="9721215" cy="4340225"/>
          </a:xfrm>
          <a:prstGeom prst="rect">
            <a:avLst/>
          </a:prstGeom>
          <a:noFill/>
        </p:spPr>
        <p:txBody>
          <a:bodyPr wrap="square" rtlCol="0">
            <a:noAutofit/>
          </a:bodyPr>
          <a:p>
            <a:pPr algn="l"/>
            <a:endParaRPr lang="en-US" sz="2400" b="1">
              <a:gradFill>
                <a:gsLst>
                  <a:gs pos="0">
                    <a:srgbClr val="E30000"/>
                  </a:gs>
                  <a:gs pos="100000">
                    <a:srgbClr val="760303"/>
                  </a:gs>
                </a:gsLst>
                <a:lin scaled="0"/>
              </a:gradFill>
            </a:endParaRPr>
          </a:p>
          <a:p>
            <a:pPr algn="l"/>
            <a:endParaRPr lang="en-US" sz="2400" b="1">
              <a:gradFill>
                <a:gsLst>
                  <a:gs pos="0">
                    <a:srgbClr val="E30000"/>
                  </a:gs>
                  <a:gs pos="100000">
                    <a:srgbClr val="760303"/>
                  </a:gs>
                </a:gsLst>
                <a:lin scaled="0"/>
              </a:gradFill>
            </a:endParaRPr>
          </a:p>
          <a:p>
            <a:pPr algn="l"/>
            <a:r>
              <a:rPr lang="en-US" sz="2400" b="1">
                <a:gradFill>
                  <a:gsLst>
                    <a:gs pos="0">
                      <a:srgbClr val="E30000"/>
                    </a:gs>
                    <a:gs pos="100000">
                      <a:srgbClr val="760303"/>
                    </a:gs>
                  </a:gsLst>
                  <a:lin scaled="0"/>
                </a:gradFill>
              </a:rPr>
              <a:t>Types of Backtracking Problems</a:t>
            </a:r>
            <a:endParaRPr lang="en-US" sz="2400" b="1">
              <a:gradFill>
                <a:gsLst>
                  <a:gs pos="0">
                    <a:srgbClr val="E30000"/>
                  </a:gs>
                  <a:gs pos="100000">
                    <a:srgbClr val="760303"/>
                  </a:gs>
                </a:gsLst>
                <a:lin scaled="0"/>
              </a:gradFill>
            </a:endParaRPr>
          </a:p>
          <a:p>
            <a:r>
              <a:rPr lang="en-US"/>
              <a:t>Problems associated with backtracking can be categorized into 3 categories:</a:t>
            </a:r>
            <a:endParaRPr lang="en-US"/>
          </a:p>
          <a:p>
            <a:endParaRPr lang="en-US"/>
          </a:p>
          <a:p>
            <a:r>
              <a:rPr lang="en-US" sz="1600" b="1">
                <a:solidFill>
                  <a:srgbClr val="FFC000"/>
                </a:solidFill>
              </a:rPr>
              <a:t>Decision Problems</a:t>
            </a:r>
            <a:r>
              <a:rPr lang="en-US" sz="1600"/>
              <a:t>: Here, we search for a feasible solution.</a:t>
            </a:r>
            <a:endParaRPr lang="en-US" sz="1600"/>
          </a:p>
          <a:p>
            <a:r>
              <a:rPr lang="en-US" sz="1600" b="1">
                <a:solidFill>
                  <a:srgbClr val="FF0000"/>
                </a:solidFill>
              </a:rPr>
              <a:t>Optimization Problem</a:t>
            </a:r>
            <a:r>
              <a:rPr lang="en-US" sz="1600" b="1"/>
              <a:t>s</a:t>
            </a:r>
            <a:r>
              <a:rPr lang="en-US" sz="1600"/>
              <a:t>: For this type, we search for the best solution.</a:t>
            </a:r>
            <a:endParaRPr lang="en-US" sz="1600"/>
          </a:p>
          <a:p>
            <a:r>
              <a:rPr lang="en-US" sz="1600" b="1">
                <a:solidFill>
                  <a:srgbClr val="0070C0"/>
                </a:solidFill>
              </a:rPr>
              <a:t>Enumeration Problems</a:t>
            </a:r>
            <a:r>
              <a:rPr lang="en-US" sz="1600"/>
              <a:t>: We find set of all possible feasible solutions to the problems of this type.</a:t>
            </a:r>
            <a:endParaRPr lang="en-US" sz="1600"/>
          </a:p>
          <a:p>
            <a:endParaRPr lang="en-US" sz="1600"/>
          </a:p>
          <a:p>
            <a:endParaRPr lang="en-US" sz="1600"/>
          </a:p>
          <a:p>
            <a:r>
              <a:rPr lang="en-US" sz="2200" b="1">
                <a:gradFill>
                  <a:gsLst>
                    <a:gs pos="0">
                      <a:srgbClr val="FE4444"/>
                    </a:gs>
                    <a:gs pos="100000">
                      <a:srgbClr val="832B2B"/>
                    </a:gs>
                  </a:gsLst>
                  <a:lin scaled="0"/>
                </a:gradFill>
              </a:rPr>
              <a:t>How does Backtracking works?</a:t>
            </a:r>
            <a:endParaRPr lang="en-US" sz="2200" b="1">
              <a:gradFill>
                <a:gsLst>
                  <a:gs pos="0">
                    <a:srgbClr val="FE4444"/>
                  </a:gs>
                  <a:gs pos="100000">
                    <a:srgbClr val="832B2B"/>
                  </a:gs>
                </a:gsLst>
                <a:lin scaled="0"/>
              </a:gradFill>
            </a:endParaRPr>
          </a:p>
          <a:p>
            <a:endParaRPr lang="en-US" sz="1600"/>
          </a:p>
          <a:p>
            <a:r>
              <a:rPr lang="en-US" sz="1600"/>
              <a:t>As we know backtracking algorithm explores each and every possible path in order to find a valid solution, this exploration of path can be easily understood via given images:</a:t>
            </a:r>
            <a:endParaRPr 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0" name="Picture 109"/>
          <p:cNvPicPr/>
          <p:nvPr/>
        </p:nvPicPr>
        <p:blipFill>
          <a:blip r:embed="rId1"/>
          <a:srcRect b="11377"/>
          <a:stretch>
            <a:fillRect/>
          </a:stretch>
        </p:blipFill>
        <p:spPr>
          <a:xfrm>
            <a:off x="1333500" y="1314450"/>
            <a:ext cx="9525000" cy="42291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24585" y="956945"/>
            <a:ext cx="10662920" cy="4669155"/>
          </a:xfrm>
          <a:prstGeom prst="rect">
            <a:avLst/>
          </a:prstGeom>
          <a:noFill/>
        </p:spPr>
        <p:txBody>
          <a:bodyPr wrap="square" rtlCol="0">
            <a:noAutofit/>
          </a:bodyPr>
          <a:p>
            <a:endParaRPr lang="en-US"/>
          </a:p>
        </p:txBody>
      </p:sp>
      <p:sp>
        <p:nvSpPr>
          <p:cNvPr id="3" name="Text Box 2"/>
          <p:cNvSpPr txBox="1"/>
          <p:nvPr/>
        </p:nvSpPr>
        <p:spPr>
          <a:xfrm>
            <a:off x="1124585" y="1783080"/>
            <a:ext cx="10243820" cy="3291840"/>
          </a:xfrm>
          <a:prstGeom prst="rect">
            <a:avLst/>
          </a:prstGeom>
          <a:noFill/>
        </p:spPr>
        <p:txBody>
          <a:bodyPr wrap="square" rtlCol="0" anchor="t">
            <a:spAutoFit/>
          </a:bodyPr>
          <a:p>
            <a:pPr marL="285750" indent="-285750">
              <a:buFont typeface="Arial" panose="020B0604020202020204" pitchFamily="34" charset="0"/>
              <a:buChar char="•"/>
            </a:pPr>
            <a:r>
              <a:rPr lang="en-US" sz="1600"/>
              <a:t>As shown in the image, “IS” represents the Initial State where the recursion call starts to find a valid solution.</a:t>
            </a:r>
            <a:endParaRPr lang="en-US" sz="1600"/>
          </a:p>
          <a:p>
            <a:pPr marL="285750" indent="-285750">
              <a:buFont typeface="Arial" panose="020B0604020202020204" pitchFamily="34" charset="0"/>
              <a:buChar char="•"/>
            </a:pPr>
            <a:r>
              <a:rPr lang="en-US" sz="1600"/>
              <a:t>C : it represents different Checkpoints for recursive calls</a:t>
            </a:r>
            <a:endParaRPr lang="en-US" sz="1600"/>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TN: it represents the</a:t>
            </a:r>
            <a:r>
              <a:rPr lang="en-US" sz="1600">
                <a:solidFill>
                  <a:srgbClr val="FF0000"/>
                </a:solidFill>
              </a:rPr>
              <a:t> Terminal Nodes</a:t>
            </a:r>
            <a:r>
              <a:rPr lang="en-US" sz="1600"/>
              <a:t> where no further recursive calls can be made, these nodes act as base case of recursion and we determine whether the current solution is valid or not at this state.</a:t>
            </a:r>
            <a:endParaRPr lang="en-US" sz="1600"/>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At each Checkpoint, our program makes some decisions and move to other checkpoints untill it reaches a terminal Node, after determining whether a solution is valid or not, the program starts to revert back to the checkpoints and try to explore other paths. For example in the above image TN1…TN5 are the terminal node where the solution is not acceptable, while TN6 is the state where we found a valid solution.</a:t>
            </a:r>
            <a:endParaRPr lang="en-US" sz="1600"/>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The back arrows in the images shows backtracking in actions, where </a:t>
            </a:r>
            <a:r>
              <a:rPr lang="en-IN" altLang="en-US" sz="1600"/>
              <a:t>                                                                                        </a:t>
            </a:r>
            <a:r>
              <a:rPr lang="en-US" sz="1600"/>
              <a:t>we revert the changes made by some checkpoint.</a:t>
            </a:r>
            <a:endParaRPr 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81075" y="1285875"/>
            <a:ext cx="10350500" cy="4768215"/>
          </a:xfrm>
          <a:prstGeom prst="rect">
            <a:avLst/>
          </a:prstGeom>
          <a:noFill/>
        </p:spPr>
        <p:txBody>
          <a:bodyPr wrap="square" rtlCol="0">
            <a:noAutofit/>
          </a:bodyPr>
          <a:p>
            <a:r>
              <a:rPr lang="en-US" sz="2200" b="1">
                <a:gradFill>
                  <a:gsLst>
                    <a:gs pos="0">
                      <a:srgbClr val="FE4444"/>
                    </a:gs>
                    <a:gs pos="100000">
                      <a:srgbClr val="832B2B"/>
                    </a:gs>
                  </a:gsLst>
                  <a:lin scaled="0"/>
                </a:gradFill>
              </a:rPr>
              <a:t>Determining Backtracking Problems:</a:t>
            </a:r>
            <a:endParaRPr lang="en-US">
              <a:gradFill>
                <a:gsLst>
                  <a:gs pos="0">
                    <a:srgbClr val="FE4444"/>
                  </a:gs>
                  <a:gs pos="100000">
                    <a:srgbClr val="832B2B"/>
                  </a:gs>
                </a:gsLst>
                <a:lin scaled="0"/>
              </a:gradFill>
            </a:endParaRPr>
          </a:p>
          <a:p>
            <a:r>
              <a:rPr lang="en-US" sz="1600"/>
              <a:t>Generally every constraint satisfaction problem can be solved using backtracking but, Is it optimal to use backtracking every time? Turns out NO, there are a vast number of problem that can be solved using Greedy or Dynamic programming in logarithmic or polynomial time complexity which is far better than exponential complexity of Backtracking. However many problems still exists that can only be solved using Backtracking.</a:t>
            </a:r>
            <a:endParaRPr lang="en-US" sz="1600"/>
          </a:p>
          <a:p>
            <a:endParaRPr lang="en-US" sz="1600"/>
          </a:p>
          <a:p>
            <a:r>
              <a:rPr lang="en-US" sz="2000" b="1"/>
              <a:t>To understand whether a problem is Backtracking based or not, let us take a simple problem:</a:t>
            </a:r>
            <a:endParaRPr lang="en-US" sz="2000" b="1"/>
          </a:p>
          <a:p>
            <a:r>
              <a:rPr lang="en-US" sz="1600" b="1"/>
              <a:t>Problem: Imagine you have 3 closed boxes, among which 2 are empty and 1 has a gold coin. Your task is to get the gold coin</a:t>
            </a:r>
            <a:r>
              <a:rPr lang="en-US" sz="1600"/>
              <a:t>.</a:t>
            </a:r>
            <a:endParaRPr lang="en-US" sz="1600"/>
          </a:p>
          <a:p>
            <a:endParaRPr lang="en-US" sz="1600"/>
          </a:p>
          <a:p>
            <a:r>
              <a:rPr lang="en-US" sz="1600" b="1" i="1">
                <a:solidFill>
                  <a:srgbClr val="0070C0"/>
                </a:solidFill>
              </a:rPr>
              <a:t>Why dynamic programming fails to solve this question</a:t>
            </a:r>
            <a:r>
              <a:rPr lang="en-US" sz="1600"/>
              <a:t>: Does opening or closing one box has any effect on the other box? Turns out NO, each and every box is independent of each other and opening/closing state of one box can not determine the transition for other boxes. Hence DP fails.</a:t>
            </a:r>
            <a:endParaRPr lang="en-US" sz="1600"/>
          </a:p>
          <a:p>
            <a:endParaRPr lang="en-US" sz="1600"/>
          </a:p>
          <a:p>
            <a:r>
              <a:rPr lang="en-US" sz="1600" b="1" i="1">
                <a:solidFill>
                  <a:srgbClr val="FFC000"/>
                </a:solidFill>
              </a:rPr>
              <a:t>Why greedy fails to solve this question</a:t>
            </a:r>
            <a:r>
              <a:rPr lang="en-US" sz="1600"/>
              <a:t>: Greedy algorithm chooses a local maxima in order to get global maxima, but in this problem each and every box has equal probability of having a gold coin i.e 1/3 hence there is no criteria to make a greedy choice.</a:t>
            </a:r>
            <a:endParaRPr 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81100" y="856615"/>
            <a:ext cx="9664065" cy="4968240"/>
          </a:xfrm>
          <a:prstGeom prst="rect">
            <a:avLst/>
          </a:prstGeom>
          <a:noFill/>
        </p:spPr>
        <p:txBody>
          <a:bodyPr wrap="square" rtlCol="0">
            <a:noAutofit/>
          </a:bodyPr>
          <a:p>
            <a:endParaRPr lang="en-US" sz="2200" b="1"/>
          </a:p>
          <a:p>
            <a:endParaRPr lang="en-US" sz="2200" b="1"/>
          </a:p>
          <a:p>
            <a:r>
              <a:rPr lang="en-US" sz="2200" b="1">
                <a:solidFill>
                  <a:srgbClr val="C00000"/>
                </a:solidFill>
              </a:rPr>
              <a:t>Why Backtracking works</a:t>
            </a:r>
            <a:r>
              <a:rPr lang="en-US" sz="1600"/>
              <a:t>: As discussed already, backtracking algorithm is simply brute forcing each and every choice, hence we can one by one choose every box to find the gold coin, If a box is found empty we can close it back which acts as a Backtracking step.</a:t>
            </a:r>
            <a:endParaRPr lang="en-US" sz="1600"/>
          </a:p>
          <a:p>
            <a:endParaRPr lang="en-US" sz="1600"/>
          </a:p>
          <a:p>
            <a:r>
              <a:rPr lang="en-US" sz="1600"/>
              <a:t>Technically, for backtracking problems:</a:t>
            </a:r>
            <a:endParaRPr lang="en-US" sz="1600"/>
          </a:p>
          <a:p>
            <a:endParaRPr lang="en-US" sz="1600"/>
          </a:p>
          <a:p>
            <a:pPr marL="285750" indent="-285750">
              <a:buFont typeface="Wingdings" panose="05000000000000000000" charset="0"/>
              <a:buChar char="Ø"/>
            </a:pPr>
            <a:r>
              <a:rPr lang="en-US" sz="1600"/>
              <a:t>The algorithm builds a solution by exploring all possible paths created by the choices in the problem, this solution begins with an empty set S={}</a:t>
            </a:r>
            <a:endParaRPr lang="en-US" sz="1600"/>
          </a:p>
          <a:p>
            <a:pPr marL="285750" indent="-285750">
              <a:buFont typeface="Wingdings" panose="05000000000000000000" charset="0"/>
              <a:buChar char="Ø"/>
            </a:pPr>
            <a:r>
              <a:rPr lang="en-US" sz="1600"/>
              <a:t>Each choice creates a new sub-tree ‘s’ which we add into are set.</a:t>
            </a:r>
            <a:endParaRPr lang="en-US" sz="1600"/>
          </a:p>
          <a:p>
            <a:pPr marL="285750" indent="-285750">
              <a:buFont typeface="Wingdings" panose="05000000000000000000" charset="0"/>
              <a:buChar char="Ø"/>
            </a:pPr>
            <a:r>
              <a:rPr lang="en-US" sz="1600"/>
              <a:t>Now there exist two cases:</a:t>
            </a:r>
            <a:endParaRPr lang="en-US" sz="1600"/>
          </a:p>
          <a:p>
            <a:pPr marL="285750" indent="-285750">
              <a:buFont typeface="Arial" panose="020B0604020202020204" pitchFamily="34" charset="0"/>
              <a:buChar char="•"/>
            </a:pPr>
            <a:r>
              <a:rPr lang="en-IN" altLang="en-US" sz="1600"/>
              <a:t>   </a:t>
            </a:r>
            <a:r>
              <a:rPr lang="en-US" sz="1600"/>
              <a:t>S+s is valid set</a:t>
            </a:r>
            <a:endParaRPr lang="en-US" sz="1600"/>
          </a:p>
          <a:p>
            <a:pPr marL="285750" indent="-285750">
              <a:buFont typeface="Arial" panose="020B0604020202020204" pitchFamily="34" charset="0"/>
              <a:buChar char="•"/>
            </a:pPr>
            <a:r>
              <a:rPr lang="en-IN" altLang="en-US" sz="1600"/>
              <a:t>   </a:t>
            </a:r>
            <a:r>
              <a:rPr lang="en-US" sz="1600"/>
              <a:t>S+s is not valid set</a:t>
            </a:r>
            <a:endParaRPr lang="en-US" sz="1600"/>
          </a:p>
          <a:p>
            <a:pPr marL="285750" indent="-285750">
              <a:buFont typeface="Wingdings" panose="05000000000000000000" charset="0"/>
              <a:buChar char="Ø"/>
            </a:pPr>
            <a:r>
              <a:rPr lang="en-US" sz="1600"/>
              <a:t>In case the set is valid then we further make choices and repeat the process until a solution is found, otherwise we backtrack our decision of including ‘s’ and explore other paths until a solution is found or all the possible paths are exhausted.</a:t>
            </a:r>
            <a:endParaRPr lang="en-US"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Picture 103"/>
          <p:cNvPicPr/>
          <p:nvPr/>
        </p:nvPicPr>
        <p:blipFill>
          <a:blip r:embed="rId1"/>
          <a:stretch>
            <a:fillRect/>
          </a:stretch>
        </p:blipFill>
        <p:spPr>
          <a:xfrm>
            <a:off x="3427095" y="2834005"/>
            <a:ext cx="5338445" cy="222440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366520" y="1857375"/>
            <a:ext cx="9693275" cy="3910965"/>
          </a:xfrm>
          <a:prstGeom prst="rect">
            <a:avLst/>
          </a:prstGeom>
          <a:noFill/>
        </p:spPr>
        <p:txBody>
          <a:bodyPr wrap="square" rtlCol="0">
            <a:noAutofit/>
          </a:bodyPr>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solidFill>
                  <a:srgbClr val="00B050"/>
                </a:solidFill>
              </a:rPr>
              <a:t>Backtracking Vs Branch and Bound</a:t>
            </a:r>
            <a:r>
              <a:rPr lang="en-US"/>
              <a:t> are discussed in this blog post. Backtracking is used to solve decision problems, whereas branch and bound is used to solve optimization problems. </a:t>
            </a:r>
            <a:endParaRPr lang="en-US"/>
          </a:p>
          <a:p>
            <a:pPr marL="285750" indent="-285750">
              <a:buFont typeface="Arial" panose="020B0604020202020204" pitchFamily="34" charset="0"/>
              <a:buChar char="•"/>
            </a:pPr>
            <a:r>
              <a:rPr lang="en-US"/>
              <a:t>Decision problems are normally answered with yes or no. </a:t>
            </a:r>
            <a:endParaRPr lang="en-US"/>
          </a:p>
          <a:p>
            <a:pPr marL="285750" indent="-285750">
              <a:buFont typeface="Arial" panose="020B0604020202020204" pitchFamily="34" charset="0"/>
              <a:buChar char="•"/>
            </a:pPr>
            <a:r>
              <a:rPr lang="en-US"/>
              <a:t>Optimization problems are those that seek to get the best possible solution from a given pool of solutions. </a:t>
            </a:r>
            <a:endParaRPr lang="en-US"/>
          </a:p>
          <a:p>
            <a:pPr marL="285750" indent="-285750">
              <a:buFont typeface="Arial" panose="020B0604020202020204" pitchFamily="34" charset="0"/>
              <a:buChar char="•"/>
            </a:pPr>
            <a:r>
              <a:rPr lang="en-US"/>
              <a:t>In that way, the branch and bound methods sit in the category of dynamic programming and greedy algorithms.</a:t>
            </a:r>
            <a:endParaRPr lang="en-US"/>
          </a:p>
          <a:p>
            <a:pPr marL="285750" indent="-285750">
              <a:buFont typeface="Arial" panose="020B0604020202020204" pitchFamily="34" charset="0"/>
              <a:buChar char="•"/>
            </a:pPr>
            <a:endParaRPr lang="en-US"/>
          </a:p>
          <a:p>
            <a:pPr marL="285750" indent="-285750">
              <a:buFont typeface="Wingdings" panose="05000000000000000000" charset="0"/>
              <a:buChar char="Ø"/>
            </a:pPr>
            <a:r>
              <a:rPr lang="en-US"/>
              <a:t>Nodes in the </a:t>
            </a:r>
            <a:r>
              <a:rPr lang="en-US" u="sng"/>
              <a:t>state-space tree</a:t>
            </a:r>
            <a:r>
              <a:rPr lang="en-US"/>
              <a:t> are explored in </a:t>
            </a:r>
            <a:r>
              <a:rPr lang="en-US" i="1">
                <a:solidFill>
                  <a:srgbClr val="FF0000"/>
                </a:solidFill>
              </a:rPr>
              <a:t>depth-first order</a:t>
            </a:r>
            <a:r>
              <a:rPr lang="en-US"/>
              <a:t> in the </a:t>
            </a:r>
            <a:r>
              <a:rPr lang="en-US">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backtracking method</a:t>
            </a:r>
            <a:r>
              <a:rPr lang="en-IN" altLang="en-US"/>
              <a:t>.</a:t>
            </a:r>
            <a:endParaRPr lang="en-US"/>
          </a:p>
          <a:p>
            <a:pPr marL="285750" indent="-285750">
              <a:buFont typeface="Wingdings" panose="05000000000000000000" charset="0"/>
              <a:buChar char="Ø"/>
            </a:pPr>
            <a:r>
              <a:rPr lang="en-US"/>
              <a:t>Nodes in the </a:t>
            </a:r>
            <a:r>
              <a:rPr lang="en-US" u="sng"/>
              <a:t>tree </a:t>
            </a:r>
            <a:r>
              <a:rPr lang="en-US"/>
              <a:t>may be explored in </a:t>
            </a:r>
            <a:r>
              <a:rPr lang="en-US">
                <a:solidFill>
                  <a:srgbClr val="FFC000"/>
                </a:solidFill>
              </a:rPr>
              <a:t>depth-first or breadth-first order</a:t>
            </a:r>
            <a:r>
              <a:rPr lang="en-US"/>
              <a:t> in </a:t>
            </a:r>
            <a:r>
              <a:rPr lang="en-US">
                <a:gradFill>
                  <a:gsLst>
                    <a:gs pos="21000">
                      <a:srgbClr val="53575C"/>
                    </a:gs>
                    <a:gs pos="88000">
                      <a:srgbClr val="C5C7CA"/>
                    </a:gs>
                  </a:gsLst>
                  <a:lin ang="5400000"/>
                </a:gradFill>
                <a:effectLst/>
              </a:rPr>
              <a:t>branch and bound</a:t>
            </a:r>
            <a:r>
              <a:rPr lang="en-US"/>
              <a:t> method</a:t>
            </a:r>
            <a:r>
              <a:rPr lang="en-IN" altLang="en-US"/>
              <a:t>.</a:t>
            </a:r>
            <a:endParaRPr lang="en-I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239625" cy="6858635"/>
          </a:xfrm>
          <a:prstGeom prst="rect">
            <a:avLst/>
          </a:prstGeom>
        </p:spPr>
      </p:pic>
      <p:sp>
        <p:nvSpPr>
          <p:cNvPr id="3" name="Text Box 2"/>
          <p:cNvSpPr txBox="1"/>
          <p:nvPr/>
        </p:nvSpPr>
        <p:spPr>
          <a:xfrm>
            <a:off x="2378075" y="0"/>
            <a:ext cx="7148830" cy="768350"/>
          </a:xfrm>
          <a:prstGeom prst="rect">
            <a:avLst/>
          </a:prstGeom>
          <a:noFill/>
        </p:spPr>
        <p:txBody>
          <a:bodyPr wrap="square" rtlCol="0">
            <a:spAutoFit/>
          </a:bodyPr>
          <a:p>
            <a:pPr algn="ctr"/>
            <a:r>
              <a:rPr lang="en-IN" altLang="en-US" sz="2200" b="1" i="1">
                <a:solidFill>
                  <a:schemeClr val="accent2">
                    <a:lumMod val="40000"/>
                    <a:lumOff val="60000"/>
                  </a:schemeClr>
                </a:solidFill>
              </a:rPr>
              <a:t>Brute-force---&gt; Backtracking---&gt;  DFS---&gt; </a:t>
            </a:r>
            <a:r>
              <a:rPr lang="en-IN" altLang="en-US" sz="2200" b="1" i="1">
                <a:solidFill>
                  <a:schemeClr val="accent2">
                    <a:lumMod val="40000"/>
                    <a:lumOff val="60000"/>
                  </a:schemeClr>
                </a:solidFill>
                <a:sym typeface="+mn-ea"/>
              </a:rPr>
              <a:t>recursive---&gt;</a:t>
            </a:r>
            <a:r>
              <a:rPr lang="en-IN" altLang="en-US" sz="2200" b="1" i="1">
                <a:solidFill>
                  <a:schemeClr val="accent2">
                    <a:lumMod val="40000"/>
                    <a:lumOff val="60000"/>
                  </a:schemeClr>
                </a:solidFill>
              </a:rPr>
              <a:t> Direction</a:t>
            </a:r>
            <a:endParaRPr lang="en-IN" altLang="en-US" sz="2200" b="1" i="1">
              <a:solidFill>
                <a:schemeClr val="accent2">
                  <a:lumMod val="40000"/>
                  <a:lumOff val="6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irection representation"/>
          <p:cNvPicPr>
            <a:picLocks noChangeAspect="1"/>
          </p:cNvPicPr>
          <p:nvPr/>
        </p:nvPicPr>
        <p:blipFill>
          <a:blip r:embed="rId1"/>
          <a:stretch>
            <a:fillRect/>
          </a:stretch>
        </p:blipFill>
        <p:spPr>
          <a:xfrm>
            <a:off x="0" y="0"/>
            <a:ext cx="12192000" cy="68541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alpha val="92000"/>
          </a:schemeClr>
        </a:solidFill>
        <a:effectLst/>
      </p:bgPr>
    </p:bg>
    <p:spTree>
      <p:nvGrpSpPr>
        <p:cNvPr id="1" name=""/>
        <p:cNvGrpSpPr/>
        <p:nvPr/>
      </p:nvGrpSpPr>
      <p:grpSpPr/>
      <p:pic>
        <p:nvPicPr>
          <p:cNvPr id="3" name="Picture 2"/>
          <p:cNvPicPr>
            <a:picLocks noChangeAspect="1"/>
          </p:cNvPicPr>
          <p:nvPr/>
        </p:nvPicPr>
        <p:blipFill>
          <a:blip r:embed="rId1"/>
          <a:stretch>
            <a:fillRect/>
          </a:stretch>
        </p:blipFill>
        <p:spPr>
          <a:xfrm>
            <a:off x="2680970" y="942975"/>
            <a:ext cx="6829425" cy="49720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2757170"/>
            <a:ext cx="10515600" cy="492125"/>
          </a:xfrm>
        </p:spPr>
        <p:txBody>
          <a:bodyPr>
            <a:noAutofit/>
          </a:bodyPr>
          <a:lstStyle/>
          <a:p>
            <a:r>
              <a:rPr lang="en-IN" sz="4000" b="1" dirty="0">
                <a:solidFill>
                  <a:schemeClr val="tx2"/>
                </a:solidFill>
              </a:rPr>
              <a:t>OBJECTIVES:</a:t>
            </a:r>
            <a:endParaRPr lang="en-IN" sz="4000" b="1" dirty="0">
              <a:solidFill>
                <a:schemeClr val="tx2"/>
              </a:solidFill>
            </a:endParaRPr>
          </a:p>
        </p:txBody>
      </p:sp>
      <p:sp>
        <p:nvSpPr>
          <p:cNvPr id="4" name="Text Box 3"/>
          <p:cNvSpPr txBox="1"/>
          <p:nvPr/>
        </p:nvSpPr>
        <p:spPr>
          <a:xfrm>
            <a:off x="1266190" y="3429000"/>
            <a:ext cx="9429115" cy="1842770"/>
          </a:xfrm>
          <a:prstGeom prst="rect">
            <a:avLst/>
          </a:prstGeom>
          <a:noFill/>
        </p:spPr>
        <p:txBody>
          <a:bodyPr wrap="square" rtlCol="0">
            <a:noAutofit/>
          </a:bodyPr>
          <a:p>
            <a:endParaRPr lang="en-US" sz="1700"/>
          </a:p>
          <a:p>
            <a:r>
              <a:rPr lang="en-US" sz="1700"/>
              <a:t>The objective of implementing backtracking for a word search puzzle solver is to efficiently find all occurrences of given words within a grid of letters. Backtracking is a systematic approach to solving such puzzles by exploring all possible paths until a solution is found or deemed impossible. This algorithm ensures that every possible combination of letters is considered while searching for the target words.</a:t>
            </a:r>
            <a:endParaRPr lang="en-US"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alpha val="92000"/>
          </a:schemeClr>
        </a:solidFill>
        <a:effectLst/>
      </p:bgPr>
    </p:bg>
    <p:spTree>
      <p:nvGrpSpPr>
        <p:cNvPr id="1" name=""/>
        <p:cNvGrpSpPr/>
        <p:nvPr/>
      </p:nvGrpSpPr>
      <p:grpSpPr/>
      <p:pic>
        <p:nvPicPr>
          <p:cNvPr id="2" name="Picture 1"/>
          <p:cNvPicPr>
            <a:picLocks noChangeAspect="1"/>
          </p:cNvPicPr>
          <p:nvPr/>
        </p:nvPicPr>
        <p:blipFill>
          <a:blip r:embed="rId1"/>
          <a:stretch>
            <a:fillRect/>
          </a:stretch>
        </p:blipFill>
        <p:spPr>
          <a:xfrm>
            <a:off x="2638425" y="1233170"/>
            <a:ext cx="6915150" cy="43910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alpha val="92000"/>
          </a:schemeClr>
        </a:solidFill>
        <a:effectLst/>
      </p:bgPr>
    </p:bg>
    <p:spTree>
      <p:nvGrpSpPr>
        <p:cNvPr id="1" name=""/>
        <p:cNvGrpSpPr/>
        <p:nvPr/>
      </p:nvGrpSpPr>
      <p:grpSpPr/>
      <p:pic>
        <p:nvPicPr>
          <p:cNvPr id="3" name="Picture 2"/>
          <p:cNvPicPr>
            <a:picLocks noChangeAspect="1"/>
          </p:cNvPicPr>
          <p:nvPr/>
        </p:nvPicPr>
        <p:blipFill>
          <a:blip r:embed="rId1"/>
          <a:stretch>
            <a:fillRect/>
          </a:stretch>
        </p:blipFill>
        <p:spPr>
          <a:xfrm>
            <a:off x="2690495" y="1333500"/>
            <a:ext cx="6810375" cy="4191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95070" y="2014220"/>
            <a:ext cx="9949815" cy="4168775"/>
          </a:xfrm>
          <a:prstGeom prst="rect">
            <a:avLst/>
          </a:prstGeom>
          <a:noFill/>
        </p:spPr>
        <p:txBody>
          <a:bodyPr wrap="square" rtlCol="0">
            <a:noAutofit/>
          </a:bodyPr>
          <a:p>
            <a:pPr algn="ctr"/>
            <a:r>
              <a:rPr lang="en-US" sz="2200" b="1">
                <a:gradFill>
                  <a:gsLst>
                    <a:gs pos="0">
                      <a:srgbClr val="E30000"/>
                    </a:gs>
                    <a:gs pos="100000">
                      <a:srgbClr val="760303"/>
                    </a:gs>
                  </a:gsLst>
                  <a:lin scaled="0"/>
                </a:gradFill>
              </a:rPr>
              <a:t>Complexity Analysis of Backtracking</a:t>
            </a:r>
            <a:endParaRPr lang="en-US" sz="2200" b="1">
              <a:gradFill>
                <a:gsLst>
                  <a:gs pos="0">
                    <a:srgbClr val="E30000"/>
                  </a:gs>
                  <a:gs pos="100000">
                    <a:srgbClr val="760303"/>
                  </a:gs>
                </a:gsLst>
                <a:lin scaled="0"/>
              </a:gradFill>
            </a:endParaRPr>
          </a:p>
          <a:p>
            <a:endParaRPr lang="en-US"/>
          </a:p>
          <a:p>
            <a:r>
              <a:rPr lang="en-US"/>
              <a:t>Since backtracking algorithm is purely brute force therefore in terms of time complexity, it performs very poorly. Generally backtracking can be seen having below mentioned time complexities:</a:t>
            </a:r>
            <a:endParaRPr lang="en-US"/>
          </a:p>
          <a:p>
            <a:pPr marL="285750" indent="-285750">
              <a:buFont typeface="Arial" panose="020B0604020202020204" pitchFamily="34" charset="0"/>
              <a:buChar char="•"/>
            </a:pPr>
            <a:r>
              <a:rPr lang="en-US"/>
              <a:t>Exponential (O(K^N))</a:t>
            </a:r>
            <a:endParaRPr lang="en-US"/>
          </a:p>
          <a:p>
            <a:pPr marL="285750" indent="-285750">
              <a:buFont typeface="Arial" panose="020B0604020202020204" pitchFamily="34" charset="0"/>
              <a:buChar char="•"/>
            </a:pPr>
            <a:r>
              <a:rPr lang="en-US"/>
              <a:t>Factorial (O(N!))</a:t>
            </a:r>
            <a:endParaRPr lang="en-US"/>
          </a:p>
          <a:p>
            <a:endParaRPr lang="en-US"/>
          </a:p>
          <a:p>
            <a:r>
              <a:rPr lang="en-US"/>
              <a:t>These complexities are due to the fact that at each state we have multiple choices due to which the number of paths increases and sub-trees expand rapidly.</a:t>
            </a:r>
            <a:endParaRPr lang="en-US"/>
          </a:p>
          <a:p>
            <a:endParaRPr lang="en-US"/>
          </a:p>
          <a:p>
            <a:r>
              <a:rPr lang="en-US" sz="2000" b="1"/>
              <a:t>How Backtracking is different from Recursion?</a:t>
            </a:r>
            <a:endParaRPr lang="en-US" sz="2000" b="1"/>
          </a:p>
          <a:p>
            <a:r>
              <a:rPr lang="en-US"/>
              <a:t>Recursion and Backtracking are related concepts in computer science and programming, but they are not the same thing. Let’s explore the key differences between them:</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alpha val="92000"/>
          </a:schemeClr>
        </a:solidFill>
        <a:effectLst/>
      </p:bgPr>
    </p:bg>
    <p:spTree>
      <p:nvGrpSpPr>
        <p:cNvPr id="1" name=""/>
        <p:cNvGrpSpPr/>
        <p:nvPr/>
      </p:nvGrpSpPr>
      <p:grpSpPr/>
      <p:pic>
        <p:nvPicPr>
          <p:cNvPr id="2" name="Picture 1"/>
          <p:cNvPicPr>
            <a:picLocks noChangeAspect="1"/>
          </p:cNvPicPr>
          <p:nvPr/>
        </p:nvPicPr>
        <p:blipFill>
          <a:blip r:embed="rId1"/>
          <a:stretch>
            <a:fillRect/>
          </a:stretch>
        </p:blipFill>
        <p:spPr>
          <a:xfrm>
            <a:off x="2652395" y="1585595"/>
            <a:ext cx="6886575" cy="5114925"/>
          </a:xfrm>
          <a:prstGeom prst="rect">
            <a:avLst/>
          </a:prstGeom>
        </p:spPr>
      </p:pic>
      <p:sp>
        <p:nvSpPr>
          <p:cNvPr id="4" name="Text Box 3"/>
          <p:cNvSpPr txBox="1"/>
          <p:nvPr/>
        </p:nvSpPr>
        <p:spPr>
          <a:xfrm>
            <a:off x="2266950" y="642620"/>
            <a:ext cx="7792720" cy="695960"/>
          </a:xfrm>
          <a:prstGeom prst="rect">
            <a:avLst/>
          </a:prstGeom>
          <a:noFill/>
        </p:spPr>
        <p:txBody>
          <a:bodyPr wrap="square" rtlCol="0">
            <a:noAutofit/>
          </a:bodyPr>
          <a:p>
            <a:pPr algn="ctr"/>
            <a:r>
              <a:rPr lang="en-IN" altLang="en-US" sz="3400" b="1">
                <a:solidFill>
                  <a:schemeClr val="bg1"/>
                </a:solidFill>
              </a:rPr>
              <a:t>D</a:t>
            </a:r>
            <a:r>
              <a:rPr lang="en-US" sz="3400" b="1">
                <a:solidFill>
                  <a:schemeClr val="bg1"/>
                </a:solidFill>
              </a:rPr>
              <a:t>ifference between Backtracking and Recursion</a:t>
            </a:r>
            <a:endParaRPr lang="en-US" sz="3400" b="1">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38275" y="1014095"/>
            <a:ext cx="9721215" cy="5169535"/>
          </a:xfrm>
          <a:prstGeom prst="rect">
            <a:avLst/>
          </a:prstGeom>
          <a:noFill/>
        </p:spPr>
        <p:txBody>
          <a:bodyPr wrap="square" rtlCol="0">
            <a:noAutofit/>
          </a:bodyPr>
          <a:p>
            <a:endParaRPr lang="en-US"/>
          </a:p>
          <a:p>
            <a:endParaRPr lang="en-US"/>
          </a:p>
          <a:p>
            <a:r>
              <a:rPr lang="en-US" sz="2200" b="1">
                <a:gradFill>
                  <a:gsLst>
                    <a:gs pos="0">
                      <a:srgbClr val="FECF40"/>
                    </a:gs>
                    <a:gs pos="100000">
                      <a:srgbClr val="846C21"/>
                    </a:gs>
                  </a:gsLst>
                  <a:lin scaled="0"/>
                </a:gradFill>
              </a:rPr>
              <a:t>Applications of Backtracking</a:t>
            </a:r>
            <a:endParaRPr lang="en-US" sz="2200" b="1">
              <a:gradFill>
                <a:gsLst>
                  <a:gs pos="0">
                    <a:srgbClr val="FECF40"/>
                  </a:gs>
                  <a:gs pos="100000">
                    <a:srgbClr val="846C21"/>
                  </a:gs>
                </a:gsLst>
                <a:lin scaled="0"/>
              </a:gradFill>
            </a:endParaRPr>
          </a:p>
          <a:p>
            <a:pPr marL="285750" indent="-285750">
              <a:buFont typeface="Arial" panose="020B0604020202020204" pitchFamily="34" charset="0"/>
              <a:buChar char="•"/>
            </a:pPr>
            <a:r>
              <a:rPr lang="en-US" sz="1600"/>
              <a:t>Creating smart bots to play Board Games such as Chess.</a:t>
            </a:r>
            <a:endParaRPr lang="en-US" sz="1600"/>
          </a:p>
          <a:p>
            <a:pPr marL="285750" indent="-285750">
              <a:buFont typeface="Arial" panose="020B0604020202020204" pitchFamily="34" charset="0"/>
              <a:buChar char="•"/>
            </a:pPr>
            <a:r>
              <a:rPr lang="en-US" sz="1600"/>
              <a:t>Solving mazes and puzzles such as N-Queen problem.</a:t>
            </a:r>
            <a:endParaRPr lang="en-US" sz="1600"/>
          </a:p>
          <a:p>
            <a:pPr marL="285750" indent="-285750">
              <a:buFont typeface="Arial" panose="020B0604020202020204" pitchFamily="34" charset="0"/>
              <a:buChar char="•"/>
            </a:pPr>
            <a:r>
              <a:rPr lang="en-US" sz="1600"/>
              <a:t>Network Routing and Congestion Control.</a:t>
            </a:r>
            <a:endParaRPr lang="en-US" sz="1600"/>
          </a:p>
          <a:p>
            <a:pPr marL="285750" indent="-285750">
              <a:buFont typeface="Arial" panose="020B0604020202020204" pitchFamily="34" charset="0"/>
              <a:buChar char="•"/>
            </a:pPr>
            <a:r>
              <a:rPr lang="en-US" sz="1600"/>
              <a:t>Decryption</a:t>
            </a:r>
            <a:endParaRPr lang="en-US" sz="1600"/>
          </a:p>
          <a:p>
            <a:pPr marL="285750" indent="-285750">
              <a:buFont typeface="Arial" panose="020B0604020202020204" pitchFamily="34" charset="0"/>
              <a:buChar char="•"/>
            </a:pPr>
            <a:r>
              <a:rPr lang="en-US" sz="1600"/>
              <a:t>Text Justification</a:t>
            </a:r>
            <a:endParaRPr lang="en-US" sz="1600"/>
          </a:p>
          <a:p>
            <a:endParaRPr lang="en-US"/>
          </a:p>
          <a:p>
            <a:r>
              <a:rPr lang="en-US" sz="2200" b="1">
                <a:gradFill>
                  <a:gsLst>
                    <a:gs pos="0">
                      <a:srgbClr val="FE4444"/>
                    </a:gs>
                    <a:gs pos="100000">
                      <a:srgbClr val="832B2B"/>
                    </a:gs>
                  </a:gsLst>
                  <a:lin scaled="0"/>
                </a:gradFill>
              </a:rPr>
              <a:t>Backtracking Problems</a:t>
            </a:r>
            <a:endParaRPr lang="en-US" sz="2200" b="1">
              <a:gradFill>
                <a:gsLst>
                  <a:gs pos="0">
                    <a:srgbClr val="FE4444"/>
                  </a:gs>
                  <a:gs pos="100000">
                    <a:srgbClr val="832B2B"/>
                  </a:gs>
                </a:gsLst>
                <a:lin scaled="0"/>
              </a:gradFill>
            </a:endParaRPr>
          </a:p>
          <a:p>
            <a:pPr marL="285750" indent="-285750">
              <a:buFont typeface="Arial" panose="020B0604020202020204" pitchFamily="34" charset="0"/>
              <a:buChar char="•"/>
            </a:pPr>
            <a:r>
              <a:rPr lang="en-US" sz="1600"/>
              <a:t>N-Queen Problem</a:t>
            </a:r>
            <a:endParaRPr lang="en-US" sz="1600"/>
          </a:p>
          <a:p>
            <a:pPr marL="285750" indent="-285750">
              <a:buFont typeface="Arial" panose="020B0604020202020204" pitchFamily="34" charset="0"/>
              <a:buChar char="•"/>
            </a:pPr>
            <a:r>
              <a:rPr lang="en-US" sz="1600"/>
              <a:t>Solve Sudoku</a:t>
            </a:r>
            <a:endParaRPr lang="en-US" sz="1600"/>
          </a:p>
          <a:p>
            <a:pPr marL="285750" indent="-285750">
              <a:buFont typeface="Arial" panose="020B0604020202020204" pitchFamily="34" charset="0"/>
              <a:buChar char="•"/>
            </a:pPr>
            <a:r>
              <a:rPr lang="en-US" sz="1600"/>
              <a:t>M-coloring problem</a:t>
            </a:r>
            <a:endParaRPr lang="en-US" sz="1600"/>
          </a:p>
          <a:p>
            <a:pPr marL="285750" indent="-285750">
              <a:buFont typeface="Arial" panose="020B0604020202020204" pitchFamily="34" charset="0"/>
              <a:buChar char="•"/>
            </a:pPr>
            <a:r>
              <a:rPr lang="en-US" sz="1600"/>
              <a:t>Rat in a Maze</a:t>
            </a:r>
            <a:endParaRPr lang="en-US" sz="1600"/>
          </a:p>
          <a:p>
            <a:pPr marL="285750" indent="-285750">
              <a:buFont typeface="Arial" panose="020B0604020202020204" pitchFamily="34" charset="0"/>
              <a:buChar char="•"/>
            </a:pPr>
            <a:r>
              <a:rPr lang="en-US" sz="1600"/>
              <a:t>The Knight’s tour problem</a:t>
            </a:r>
            <a:endParaRPr lang="en-US" sz="1600"/>
          </a:p>
          <a:p>
            <a:pPr marL="285750" indent="-285750">
              <a:buFont typeface="Arial" panose="020B0604020202020204" pitchFamily="34" charset="0"/>
              <a:buChar char="•"/>
            </a:pPr>
            <a:r>
              <a:rPr lang="en-US" sz="1600"/>
              <a:t>Permutation of given String</a:t>
            </a:r>
            <a:endParaRPr lang="en-US"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81100" y="1428750"/>
            <a:ext cx="9850120" cy="4611370"/>
          </a:xfrm>
          <a:prstGeom prst="rect">
            <a:avLst/>
          </a:prstGeom>
          <a:noFill/>
        </p:spPr>
        <p:txBody>
          <a:bodyPr wrap="square" rtlCol="0">
            <a:noAutofit/>
          </a:bodyPr>
          <a:p>
            <a:endParaRPr lang="en-US"/>
          </a:p>
          <a:p>
            <a:r>
              <a:rPr lang="en-US" sz="3400" b="1">
                <a:gradFill>
                  <a:gsLst>
                    <a:gs pos="0">
                      <a:srgbClr val="E30000"/>
                    </a:gs>
                    <a:gs pos="100000">
                      <a:srgbClr val="760303"/>
                    </a:gs>
                  </a:gsLst>
                  <a:lin scaled="0"/>
                </a:gradFill>
              </a:rPr>
              <a:t>Standard Problems on Backtracking:</a:t>
            </a:r>
            <a:endParaRPr lang="en-US" sz="3400" b="1">
              <a:gradFill>
                <a:gsLst>
                  <a:gs pos="0">
                    <a:srgbClr val="E30000"/>
                  </a:gs>
                  <a:gs pos="100000">
                    <a:srgbClr val="760303"/>
                  </a:gs>
                </a:gsLst>
                <a:lin scaled="0"/>
              </a:gradFill>
            </a:endParaRPr>
          </a:p>
          <a:p>
            <a:endParaRPr lang="en-US" sz="3400" b="1">
              <a:gradFill>
                <a:gsLst>
                  <a:gs pos="0">
                    <a:srgbClr val="E30000"/>
                  </a:gs>
                  <a:gs pos="100000">
                    <a:srgbClr val="760303"/>
                  </a:gs>
                </a:gsLst>
                <a:lin scaled="0"/>
              </a:gradFill>
            </a:endParaRPr>
          </a:p>
          <a:p>
            <a:pPr marL="285750" indent="-285750">
              <a:buFont typeface="Arial" panose="020B0604020202020204" pitchFamily="34" charset="0"/>
              <a:buChar char="•"/>
            </a:pPr>
            <a:r>
              <a:rPr lang="en-US" sz="1600"/>
              <a:t>The Knight’s tour problem</a:t>
            </a:r>
            <a:endParaRPr lang="en-US" sz="1600"/>
          </a:p>
          <a:p>
            <a:pPr marL="285750" indent="-285750">
              <a:buFont typeface="Arial" panose="020B0604020202020204" pitchFamily="34" charset="0"/>
              <a:buChar char="•"/>
            </a:pPr>
            <a:r>
              <a:rPr lang="en-US" sz="1600"/>
              <a:t>Rat in a Maze</a:t>
            </a:r>
            <a:endParaRPr lang="en-US" sz="1600"/>
          </a:p>
          <a:p>
            <a:pPr marL="285750" indent="-285750">
              <a:buFont typeface="Arial" panose="020B0604020202020204" pitchFamily="34" charset="0"/>
              <a:buChar char="•"/>
            </a:pPr>
            <a:r>
              <a:rPr lang="en-US" sz="1600"/>
              <a:t>N Queen Problem | Backtracking-3</a:t>
            </a:r>
            <a:endParaRPr lang="en-US" sz="1600"/>
          </a:p>
          <a:p>
            <a:pPr marL="285750" indent="-285750">
              <a:buFont typeface="Arial" panose="020B0604020202020204" pitchFamily="34" charset="0"/>
              <a:buChar char="•"/>
            </a:pPr>
            <a:r>
              <a:rPr lang="en-US" sz="1600"/>
              <a:t>Subset Sum problem</a:t>
            </a:r>
            <a:endParaRPr lang="en-US" sz="1600"/>
          </a:p>
          <a:p>
            <a:pPr marL="285750" indent="-285750">
              <a:buFont typeface="Arial" panose="020B0604020202020204" pitchFamily="34" charset="0"/>
              <a:buChar char="•"/>
            </a:pPr>
            <a:r>
              <a:rPr lang="en-US" sz="1600"/>
              <a:t>m Coloring Problem</a:t>
            </a:r>
            <a:endParaRPr lang="en-US" sz="1600"/>
          </a:p>
          <a:p>
            <a:pPr marL="285750" indent="-285750">
              <a:buFont typeface="Arial" panose="020B0604020202020204" pitchFamily="34" charset="0"/>
              <a:buChar char="•"/>
            </a:pPr>
            <a:r>
              <a:rPr lang="en-US" sz="1600"/>
              <a:t>Hamiltonian Cycle</a:t>
            </a:r>
            <a:endParaRPr lang="en-US" sz="1600"/>
          </a:p>
          <a:p>
            <a:pPr marL="285750" indent="-285750">
              <a:buFont typeface="Arial" panose="020B0604020202020204" pitchFamily="34" charset="0"/>
              <a:buChar char="•"/>
            </a:pPr>
            <a:r>
              <a:rPr lang="en-US" sz="1600"/>
              <a:t>Sudoku | Backtracking-7</a:t>
            </a:r>
            <a:endParaRPr lang="en-US" sz="1600"/>
          </a:p>
          <a:p>
            <a:pPr marL="285750" indent="-285750">
              <a:buFont typeface="Arial" panose="020B0604020202020204" pitchFamily="34" charset="0"/>
              <a:buChar char="•"/>
            </a:pPr>
            <a:r>
              <a:rPr lang="en-US" sz="1600"/>
              <a:t>Magnet Puzzle</a:t>
            </a:r>
            <a:endParaRPr lang="en-US" sz="1600"/>
          </a:p>
          <a:p>
            <a:pPr marL="285750" indent="-285750">
              <a:buFont typeface="Arial" panose="020B0604020202020204" pitchFamily="34" charset="0"/>
              <a:buChar char="•"/>
            </a:pPr>
            <a:r>
              <a:rPr lang="en-US" sz="1600"/>
              <a:t>Remove Invalid Parentheses</a:t>
            </a:r>
            <a:endParaRPr lang="en-US" sz="1600"/>
          </a:p>
          <a:p>
            <a:pPr marL="285750" indent="-285750">
              <a:buFont typeface="Arial" panose="020B0604020202020204" pitchFamily="34" charset="0"/>
              <a:buChar char="•"/>
            </a:pPr>
            <a:r>
              <a:rPr lang="en-US" sz="1600"/>
              <a:t>A backtracking approach to generate n bit Gray Codes</a:t>
            </a:r>
            <a:endParaRPr lang="en-US" sz="1600"/>
          </a:p>
          <a:p>
            <a:pPr marL="285750" indent="-285750">
              <a:buFont typeface="Arial" panose="020B0604020202020204" pitchFamily="34" charset="0"/>
              <a:buChar char="•"/>
            </a:pPr>
            <a:r>
              <a:rPr lang="en-US" sz="1600"/>
              <a:t>Write a program to print all permutations of a given string</a:t>
            </a:r>
            <a:endParaRPr 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alpha val="84000"/>
          </a:schemeClr>
        </a:solidFill>
        <a:effectLst/>
      </p:bgPr>
    </p:bg>
    <p:spTree>
      <p:nvGrpSpPr>
        <p:cNvPr id="1" name=""/>
        <p:cNvGrpSpPr/>
        <p:nvPr/>
      </p:nvGrpSpPr>
      <p:grpSpPr/>
      <p:pic>
        <p:nvPicPr>
          <p:cNvPr id="111" name="Picture 110"/>
          <p:cNvPicPr/>
          <p:nvPr/>
        </p:nvPicPr>
        <p:blipFill>
          <a:blip r:embed="rId1"/>
          <a:srcRect l="22489" r="22511"/>
          <a:stretch>
            <a:fillRect/>
          </a:stretch>
        </p:blipFill>
        <p:spPr>
          <a:xfrm>
            <a:off x="1237615" y="857250"/>
            <a:ext cx="1899285" cy="1927860"/>
          </a:xfrm>
          <a:prstGeom prst="rect">
            <a:avLst/>
          </a:prstGeom>
          <a:noFill/>
          <a:ln w="9525">
            <a:noFill/>
          </a:ln>
        </p:spPr>
      </p:pic>
      <p:pic>
        <p:nvPicPr>
          <p:cNvPr id="112" name="Picture 111"/>
          <p:cNvPicPr/>
          <p:nvPr/>
        </p:nvPicPr>
        <p:blipFill>
          <a:blip r:embed="rId2"/>
          <a:stretch>
            <a:fillRect/>
          </a:stretch>
        </p:blipFill>
        <p:spPr>
          <a:xfrm>
            <a:off x="1384935" y="3182620"/>
            <a:ext cx="1751965" cy="3286125"/>
          </a:xfrm>
          <a:prstGeom prst="rect">
            <a:avLst/>
          </a:prstGeom>
          <a:noFill/>
          <a:ln w="9525">
            <a:noFill/>
          </a:ln>
        </p:spPr>
      </p:pic>
      <p:pic>
        <p:nvPicPr>
          <p:cNvPr id="113" name="Picture 112"/>
          <p:cNvPicPr/>
          <p:nvPr/>
        </p:nvPicPr>
        <p:blipFill>
          <a:blip r:embed="rId3"/>
          <a:stretch>
            <a:fillRect/>
          </a:stretch>
        </p:blipFill>
        <p:spPr>
          <a:xfrm>
            <a:off x="3408680" y="857250"/>
            <a:ext cx="2956560" cy="2195195"/>
          </a:xfrm>
          <a:prstGeom prst="rect">
            <a:avLst/>
          </a:prstGeom>
          <a:noFill/>
          <a:ln w="9525">
            <a:noFill/>
          </a:ln>
        </p:spPr>
      </p:pic>
      <p:pic>
        <p:nvPicPr>
          <p:cNvPr id="114" name="Picture 113"/>
          <p:cNvPicPr/>
          <p:nvPr/>
        </p:nvPicPr>
        <p:blipFill>
          <a:blip r:embed="rId4"/>
          <a:stretch>
            <a:fillRect/>
          </a:stretch>
        </p:blipFill>
        <p:spPr>
          <a:xfrm>
            <a:off x="3317875" y="3782060"/>
            <a:ext cx="2414270" cy="2275840"/>
          </a:xfrm>
          <a:prstGeom prst="rect">
            <a:avLst/>
          </a:prstGeom>
          <a:noFill/>
          <a:ln w="9525">
            <a:noFill/>
          </a:ln>
        </p:spPr>
      </p:pic>
      <p:pic>
        <p:nvPicPr>
          <p:cNvPr id="115" name="Picture 114"/>
          <p:cNvPicPr/>
          <p:nvPr/>
        </p:nvPicPr>
        <p:blipFill>
          <a:blip r:embed="rId5"/>
          <a:stretch>
            <a:fillRect/>
          </a:stretch>
        </p:blipFill>
        <p:spPr>
          <a:xfrm>
            <a:off x="5913120" y="4096385"/>
            <a:ext cx="2986405" cy="2042795"/>
          </a:xfrm>
          <a:prstGeom prst="rect">
            <a:avLst/>
          </a:prstGeom>
          <a:noFill/>
          <a:ln w="9525">
            <a:noFill/>
          </a:ln>
        </p:spPr>
      </p:pic>
      <p:pic>
        <p:nvPicPr>
          <p:cNvPr id="116" name="Picture 115"/>
          <p:cNvPicPr/>
          <p:nvPr/>
        </p:nvPicPr>
        <p:blipFill>
          <a:blip r:embed="rId6"/>
          <a:stretch>
            <a:fillRect/>
          </a:stretch>
        </p:blipFill>
        <p:spPr>
          <a:xfrm>
            <a:off x="6636703" y="1220470"/>
            <a:ext cx="2333625" cy="1962150"/>
          </a:xfrm>
          <a:prstGeom prst="rect">
            <a:avLst/>
          </a:prstGeom>
          <a:noFill/>
          <a:ln w="9525">
            <a:noFill/>
          </a:ln>
        </p:spPr>
      </p:pic>
      <p:pic>
        <p:nvPicPr>
          <p:cNvPr id="117" name="Picture 116"/>
          <p:cNvPicPr/>
          <p:nvPr/>
        </p:nvPicPr>
        <p:blipFill>
          <a:blip r:embed="rId7"/>
          <a:stretch>
            <a:fillRect/>
          </a:stretch>
        </p:blipFill>
        <p:spPr>
          <a:xfrm>
            <a:off x="9080500" y="2434590"/>
            <a:ext cx="2894330" cy="318516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35505" y="2842895"/>
            <a:ext cx="7806055" cy="1443355"/>
          </a:xfrm>
          <a:prstGeom prst="rect">
            <a:avLst/>
          </a:prstGeom>
          <a:noFill/>
        </p:spPr>
        <p:txBody>
          <a:bodyPr wrap="square" rtlCol="0">
            <a:noAutofit/>
          </a:bodyPr>
          <a:p>
            <a:pPr algn="ctr"/>
            <a:r>
              <a:rPr lang="en-IN" altLang="en-US" sz="6600" b="1">
                <a:ln w="15875"/>
                <a:gradFill>
                  <a:gsLst>
                    <a:gs pos="0">
                      <a:srgbClr val="007BD3"/>
                    </a:gs>
                    <a:gs pos="100000">
                      <a:srgbClr val="034373"/>
                    </a:gs>
                  </a:gsLst>
                  <a:lin scaled="0"/>
                </a:gradFill>
                <a:effectLst/>
              </a:rPr>
              <a:t>Trie Tree</a:t>
            </a:r>
            <a:endParaRPr lang="en-IN" altLang="en-US" sz="6600" b="1">
              <a:ln w="15875"/>
              <a:gradFill>
                <a:gsLst>
                  <a:gs pos="0">
                    <a:srgbClr val="007BD3"/>
                  </a:gs>
                  <a:gs pos="100000">
                    <a:srgbClr val="034373"/>
                  </a:gs>
                </a:gsLst>
                <a:lin scaled="0"/>
              </a:gradFill>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36320" y="1230630"/>
            <a:ext cx="10119360" cy="4396740"/>
          </a:xfrm>
          <a:prstGeom prst="rect">
            <a:avLst/>
          </a:prstGeom>
          <a:noFill/>
        </p:spPr>
        <p:txBody>
          <a:bodyPr wrap="square" rtlCol="0">
            <a:noAutofit/>
          </a:bodyPr>
          <a:p>
            <a:endParaRPr lang="en-US" sz="2200" b="1"/>
          </a:p>
          <a:p>
            <a:r>
              <a:rPr lang="en-US" sz="2200" b="1"/>
              <a:t>Definition:</a:t>
            </a:r>
            <a:r>
              <a:rPr lang="en-US"/>
              <a:t> </a:t>
            </a:r>
            <a:endParaRPr lang="en-US"/>
          </a:p>
          <a:p>
            <a:endParaRPr lang="en-US"/>
          </a:p>
          <a:p>
            <a:r>
              <a:rPr lang="en-US" sz="1600"/>
              <a:t>A trie (derived from retrieval) is a multiway tree data structure used for storing strings over an alphabet. It is used to store a large amount of strings. The pattern matching can be done efficiently using tries.</a:t>
            </a:r>
            <a:endParaRPr lang="en-US" sz="1600"/>
          </a:p>
          <a:p>
            <a:endParaRPr lang="en-US" sz="1600"/>
          </a:p>
          <a:p>
            <a:r>
              <a:rPr lang="en-US" sz="1600"/>
              <a:t>The trie shows words like allot, alone, ant, and, are, bat, bad. The idea is that all strings sharing common prefix should come from a common node. The tries are used in spell checking programs.</a:t>
            </a:r>
            <a:endParaRPr lang="en-US" sz="1600"/>
          </a:p>
          <a:p>
            <a:endParaRPr lang="en-US" sz="1600"/>
          </a:p>
          <a:p>
            <a:pPr marL="285750" indent="-285750">
              <a:buFont typeface="Arial" panose="020B0604020202020204" pitchFamily="34" charset="0"/>
              <a:buChar char="•"/>
            </a:pPr>
            <a:r>
              <a:rPr lang="en-US" sz="1600"/>
              <a:t>Preprocessing pattern improves the performance of pattern matching algorithm. But if a text is very large then it is better to preprocess text instead of pattern for efficient search.</a:t>
            </a:r>
            <a:endParaRPr lang="en-US" sz="1600"/>
          </a:p>
          <a:p>
            <a:pPr marL="285750" indent="-285750">
              <a:buFont typeface="Arial" panose="020B0604020202020204" pitchFamily="34" charset="0"/>
              <a:buChar char="•"/>
            </a:pPr>
            <a:r>
              <a:rPr lang="en-US" sz="1600"/>
              <a:t>A trie is a data structure that supports pattern matching queries in time proportional to the pattern size.</a:t>
            </a:r>
            <a:endParaRPr lang="en-US" sz="1600"/>
          </a:p>
          <a:p>
            <a:endParaRPr lang="en-US" sz="1600"/>
          </a:p>
          <a:p>
            <a:r>
              <a:rPr lang="en-US" sz="1600"/>
              <a:t>If we store keys in a binary search tree, a well balanced BST will need time proportional to M * log N, where M is the maximum string length and N is the number of keys in the tree. Using Trie, the key can be searched in O(M) time. </a:t>
            </a:r>
            <a:endParaRPr lang="en-US"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9" name="Picture 118"/>
          <p:cNvPicPr/>
          <p:nvPr/>
        </p:nvPicPr>
        <p:blipFill>
          <a:blip r:embed="rId1"/>
          <a:stretch>
            <a:fillRect/>
          </a:stretch>
        </p:blipFill>
        <p:spPr>
          <a:xfrm>
            <a:off x="3324225" y="895350"/>
            <a:ext cx="5162550" cy="46863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Picture 101"/>
          <p:cNvPicPr/>
          <p:nvPr/>
        </p:nvPicPr>
        <p:blipFill>
          <a:blip r:embed="rId1"/>
          <a:srcRect l="8859" t="9541" r="8474" b="11793"/>
          <a:stretch>
            <a:fillRect/>
          </a:stretch>
        </p:blipFill>
        <p:spPr>
          <a:xfrm>
            <a:off x="4845685" y="1657350"/>
            <a:ext cx="2499995" cy="2385695"/>
          </a:xfrm>
          <a:prstGeom prst="rect">
            <a:avLst/>
          </a:prstGeom>
          <a:noFill/>
          <a:ln w="9525">
            <a:noFill/>
          </a:ln>
        </p:spPr>
      </p:pic>
      <p:sp>
        <p:nvSpPr>
          <p:cNvPr id="5" name="Text Box 4"/>
          <p:cNvSpPr txBox="1"/>
          <p:nvPr/>
        </p:nvSpPr>
        <p:spPr>
          <a:xfrm>
            <a:off x="3580765" y="4300220"/>
            <a:ext cx="5292725" cy="753745"/>
          </a:xfrm>
          <a:prstGeom prst="rect">
            <a:avLst/>
          </a:prstGeom>
          <a:noFill/>
        </p:spPr>
        <p:txBody>
          <a:bodyPr wrap="square" rtlCol="0">
            <a:noAutofit/>
          </a:bodyPr>
          <a:p>
            <a:pPr algn="ctr"/>
            <a:r>
              <a:rPr lang="en-IN" altLang="en-US" sz="3400" b="1">
                <a:gradFill>
                  <a:gsLst>
                    <a:gs pos="0">
                      <a:srgbClr val="E30000"/>
                    </a:gs>
                    <a:gs pos="100000">
                      <a:srgbClr val="760303"/>
                    </a:gs>
                  </a:gsLst>
                  <a:lin scaled="0"/>
                </a:gradFill>
              </a:rPr>
              <a:t>WORD SEARCH SOLVER</a:t>
            </a:r>
            <a:endParaRPr lang="en-IN" altLang="en-US" sz="3400" b="1">
              <a:gradFill>
                <a:gsLst>
                  <a:gs pos="0">
                    <a:srgbClr val="E30000"/>
                  </a:gs>
                  <a:gs pos="100000">
                    <a:srgbClr val="760303"/>
                  </a:gs>
                </a:gsLst>
                <a:lin scaled="0"/>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05840" y="1169670"/>
            <a:ext cx="9914255" cy="3715385"/>
          </a:xfrm>
          <a:prstGeom prst="rect">
            <a:avLst/>
          </a:prstGeom>
          <a:noFill/>
        </p:spPr>
        <p:txBody>
          <a:bodyPr wrap="square" rtlCol="0">
            <a:noAutofit/>
          </a:bodyPr>
          <a:p>
            <a:endParaRPr lang="en-US" sz="2200" b="1"/>
          </a:p>
          <a:p>
            <a:endParaRPr lang="en-US" sz="2200" b="1"/>
          </a:p>
          <a:p>
            <a:r>
              <a:rPr lang="en-US" sz="2200" b="1">
                <a:gradFill>
                  <a:gsLst>
                    <a:gs pos="0">
                      <a:srgbClr val="E30000"/>
                    </a:gs>
                    <a:gs pos="100000">
                      <a:srgbClr val="760303"/>
                    </a:gs>
                  </a:gsLst>
                  <a:lin scaled="0"/>
                </a:gradFill>
              </a:rPr>
              <a:t>Properties of a Trie Data Structure</a:t>
            </a:r>
            <a:endParaRPr lang="en-US" sz="2200" b="1">
              <a:gradFill>
                <a:gsLst>
                  <a:gs pos="0">
                    <a:srgbClr val="E30000"/>
                  </a:gs>
                  <a:gs pos="100000">
                    <a:srgbClr val="760303"/>
                  </a:gs>
                </a:gsLst>
                <a:lin scaled="0"/>
              </a:gradFill>
            </a:endParaRPr>
          </a:p>
          <a:p>
            <a:r>
              <a:rPr lang="en-US"/>
              <a:t>Now we already know that Trie has a tree-like structure. So, it is very important to know its properties.</a:t>
            </a:r>
            <a:endParaRPr lang="en-US"/>
          </a:p>
          <a:p>
            <a:r>
              <a:rPr lang="en-US"/>
              <a:t>Below are some important properties of the Trie data structure:</a:t>
            </a:r>
            <a:endParaRPr lang="en-US"/>
          </a:p>
          <a:p>
            <a:endParaRPr lang="en-US"/>
          </a:p>
          <a:p>
            <a:pPr marL="285750" indent="-285750">
              <a:buFont typeface="Arial" panose="020B0604020202020204" pitchFamily="34" charset="0"/>
              <a:buChar char="•"/>
            </a:pPr>
            <a:r>
              <a:rPr lang="en-US" sz="1600"/>
              <a:t>There is one root node in each Trie.</a:t>
            </a:r>
            <a:endParaRPr lang="en-US" sz="1600"/>
          </a:p>
          <a:p>
            <a:pPr marL="285750" indent="-285750">
              <a:buFont typeface="Arial" panose="020B0604020202020204" pitchFamily="34" charset="0"/>
              <a:buChar char="•"/>
            </a:pPr>
            <a:r>
              <a:rPr lang="en-US" sz="1600"/>
              <a:t>Each node of a Trie represents a string and each edge represents a character.</a:t>
            </a:r>
            <a:endParaRPr lang="en-US" sz="1600"/>
          </a:p>
          <a:p>
            <a:pPr marL="285750" indent="-285750">
              <a:buFont typeface="Arial" panose="020B0604020202020204" pitchFamily="34" charset="0"/>
              <a:buChar char="•"/>
            </a:pPr>
            <a:r>
              <a:rPr lang="en-US" sz="1600"/>
              <a:t>Every node consists of hashmaps or an array of pointers, with each index representing a character and a flag to indicate if any string ends at the current node.</a:t>
            </a:r>
            <a:endParaRPr lang="en-US" sz="1600"/>
          </a:p>
          <a:p>
            <a:pPr marL="285750" indent="-285750">
              <a:buFont typeface="Arial" panose="020B0604020202020204" pitchFamily="34" charset="0"/>
              <a:buChar char="•"/>
            </a:pPr>
            <a:r>
              <a:rPr lang="en-US" sz="1600"/>
              <a:t>Trie data structure can contain any number of characters including alphabets, numbers, and special characters. But for this article, we will discuss strings with characters a-z. Therefore, only 26 pointers need for every node, where the 0th index represents ‘a’ and the 25th index represents ‘z’ characters.</a:t>
            </a:r>
            <a:endParaRPr lang="en-US" sz="1600"/>
          </a:p>
          <a:p>
            <a:pPr marL="285750" indent="-285750">
              <a:buFont typeface="Arial" panose="020B0604020202020204" pitchFamily="34" charset="0"/>
              <a:buChar char="•"/>
            </a:pPr>
            <a:r>
              <a:rPr lang="en-US" sz="1600"/>
              <a:t>Each path from the root to any node represents a word or string.</a:t>
            </a:r>
            <a:endParaRPr lang="en-US" sz="1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9175" y="1046480"/>
            <a:ext cx="10078085" cy="5212080"/>
          </a:xfrm>
          <a:prstGeom prst="rect">
            <a:avLst/>
          </a:prstGeom>
          <a:noFill/>
        </p:spPr>
        <p:txBody>
          <a:bodyPr wrap="square" rtlCol="0">
            <a:noAutofit/>
          </a:bodyPr>
          <a:p>
            <a:r>
              <a:rPr lang="en-US" sz="2200" b="1">
                <a:gradFill>
                  <a:gsLst>
                    <a:gs pos="0">
                      <a:srgbClr val="E30000"/>
                    </a:gs>
                    <a:gs pos="100000">
                      <a:srgbClr val="760303"/>
                    </a:gs>
                  </a:gsLst>
                  <a:lin scaled="0"/>
                </a:gradFill>
              </a:rPr>
              <a:t>Structure of Trie node:</a:t>
            </a:r>
            <a:endParaRPr lang="en-US" sz="2200" b="1">
              <a:gradFill>
                <a:gsLst>
                  <a:gs pos="0">
                    <a:srgbClr val="E30000"/>
                  </a:gs>
                  <a:gs pos="100000">
                    <a:srgbClr val="760303"/>
                  </a:gs>
                </a:gsLst>
                <a:lin scaled="0"/>
              </a:gradFill>
            </a:endParaRPr>
          </a:p>
          <a:p>
            <a:r>
              <a:rPr lang="en-US" sz="1600"/>
              <a:t>Every node of Trie consists of multiple branches. Each branch represents a possible character of keys. Mark the last node of every key as the end of the word node. A Trie node field isEndOfWord is used to distinguish the node as the end of the word node. </a:t>
            </a:r>
            <a:endParaRPr lang="en-US" sz="1600"/>
          </a:p>
          <a:p>
            <a:endParaRPr lang="en-US" sz="1600"/>
          </a:p>
          <a:p>
            <a:r>
              <a:rPr lang="en-US" sz="1600"/>
              <a:t>A simple structure to represent nodes of the English alphabet can be as follows.</a:t>
            </a:r>
            <a:endParaRPr lang="en-US" sz="1600"/>
          </a:p>
          <a:p>
            <a:endParaRPr lang="en-US" sz="1600"/>
          </a:p>
          <a:p>
            <a:endParaRPr lang="en-US" sz="1600"/>
          </a:p>
          <a:p>
            <a:r>
              <a:rPr lang="en-US" sz="1600"/>
              <a:t>class TrieNode:</a:t>
            </a:r>
            <a:endParaRPr lang="en-US" sz="1600"/>
          </a:p>
          <a:p>
            <a:r>
              <a:rPr lang="en-US" sz="1600"/>
              <a:t>	</a:t>
            </a:r>
            <a:endParaRPr lang="en-US" sz="1600"/>
          </a:p>
          <a:p>
            <a:r>
              <a:rPr lang="en-US" sz="1600"/>
              <a:t>	</a:t>
            </a:r>
            <a:r>
              <a:rPr lang="en-US" sz="1600">
                <a:solidFill>
                  <a:srgbClr val="00B050"/>
                </a:solidFill>
              </a:rPr>
              <a:t># Trie node class</a:t>
            </a:r>
            <a:endParaRPr lang="en-US" sz="1600"/>
          </a:p>
          <a:p>
            <a:r>
              <a:rPr lang="en-US" sz="1600"/>
              <a:t>	def __init__(self):</a:t>
            </a:r>
            <a:endParaRPr lang="en-US" sz="1600"/>
          </a:p>
          <a:p>
            <a:r>
              <a:rPr lang="en-US" sz="1600"/>
              <a:t>		self.children = [None for _ in range(26)]</a:t>
            </a:r>
            <a:endParaRPr lang="en-US" sz="1600"/>
          </a:p>
          <a:p>
            <a:endParaRPr lang="en-US" sz="1600"/>
          </a:p>
          <a:p>
            <a:r>
              <a:rPr lang="en-US" sz="1600"/>
              <a:t>		</a:t>
            </a:r>
            <a:r>
              <a:rPr lang="en-US" sz="1600">
                <a:solidFill>
                  <a:srgbClr val="00B050"/>
                </a:solidFill>
              </a:rPr>
              <a:t># isEndOfWord is True if node represent the end of the word</a:t>
            </a:r>
            <a:endParaRPr lang="en-US" sz="1600">
              <a:solidFill>
                <a:srgbClr val="00B050"/>
              </a:solidFill>
            </a:endParaRPr>
          </a:p>
          <a:p>
            <a:r>
              <a:rPr lang="en-US" sz="1600"/>
              <a:t>		self.isEndOfWord = False</a:t>
            </a:r>
            <a:endParaRPr lang="en-US"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46200" y="1155065"/>
            <a:ext cx="9874250" cy="5212080"/>
          </a:xfrm>
          <a:prstGeom prst="rect">
            <a:avLst/>
          </a:prstGeom>
          <a:noFill/>
        </p:spPr>
        <p:txBody>
          <a:bodyPr wrap="square" rtlCol="0">
            <a:noAutofit/>
          </a:bodyPr>
          <a:p>
            <a:endParaRPr lang="en-US" sz="1600"/>
          </a:p>
          <a:p>
            <a:pPr algn="ctr"/>
            <a:r>
              <a:rPr lang="en-US" sz="2200" b="1">
                <a:gradFill>
                  <a:gsLst>
                    <a:gs pos="0">
                      <a:srgbClr val="E30000"/>
                    </a:gs>
                    <a:gs pos="100000">
                      <a:srgbClr val="760303"/>
                    </a:gs>
                  </a:gsLst>
                  <a:lin scaled="0"/>
                </a:gradFill>
              </a:rPr>
              <a:t>How does Trie Data Structure work?</a:t>
            </a:r>
            <a:endParaRPr lang="en-US" sz="2200" b="1">
              <a:gradFill>
                <a:gsLst>
                  <a:gs pos="0">
                    <a:srgbClr val="E30000"/>
                  </a:gs>
                  <a:gs pos="100000">
                    <a:srgbClr val="760303"/>
                  </a:gs>
                </a:gsLst>
                <a:lin scaled="0"/>
              </a:gradFill>
            </a:endParaRPr>
          </a:p>
          <a:p>
            <a:endParaRPr lang="en-US" sz="1600"/>
          </a:p>
          <a:p>
            <a:r>
              <a:rPr lang="en-US" sz="1600"/>
              <a:t>We already know that the Trie data structure can contain any number of characters including alphabets, numbers, and special characters. But for this article, we will discuss strings with characters a-z. Therefore, only 26 pointers need for every node, where the 0th index represents ‘a’ and the 25th index represents ‘z’ characters.</a:t>
            </a:r>
            <a:endParaRPr lang="en-US" sz="1600"/>
          </a:p>
          <a:p>
            <a:endParaRPr lang="en-US" sz="1600"/>
          </a:p>
          <a:p>
            <a:r>
              <a:rPr lang="en-US" sz="1600"/>
              <a:t>Any lowercase English word can start with a-z, then the next letter of the word could be a-z, the third letter of the word again could be a-z, and so on. So for storing a word, we need to take an array (container) of size 26 and initially, all the characters are empty as there are no words and it will look as shown below.</a:t>
            </a:r>
            <a:endParaRPr lang="en-US" sz="1600"/>
          </a:p>
          <a:p>
            <a:endParaRPr lang="en-US" sz="1600"/>
          </a:p>
          <a:p>
            <a:endParaRPr lang="en-US" sz="1600"/>
          </a:p>
          <a:p>
            <a:endParaRPr lang="en-US" sz="1600"/>
          </a:p>
          <a:p>
            <a:endParaRPr lang="en-US" sz="1600"/>
          </a:p>
          <a:p>
            <a:endParaRPr lang="en-US" sz="1600"/>
          </a:p>
          <a:p>
            <a:endParaRPr lang="en-US" sz="1600"/>
          </a:p>
          <a:p>
            <a:r>
              <a:rPr lang="en-IN" altLang="en-US" sz="1600"/>
              <a:t> </a:t>
            </a:r>
            <a:endParaRPr lang="en-IN" altLang="en-US" sz="1600"/>
          </a:p>
          <a:p>
            <a:r>
              <a:rPr lang="en-IN" altLang="en-US" sz="1600"/>
              <a:t>                                                            </a:t>
            </a:r>
            <a:r>
              <a:rPr lang="en-IN" altLang="en-US" sz="1600" b="1"/>
              <a:t> An array of pointers inside every Trie node</a:t>
            </a:r>
            <a:endParaRPr lang="en-IN" altLang="en-US" sz="1600"/>
          </a:p>
          <a:p>
            <a:endParaRPr lang="en-US" sz="1600"/>
          </a:p>
          <a:p>
            <a:endParaRPr lang="en-US" sz="1600"/>
          </a:p>
        </p:txBody>
      </p:sp>
      <p:pic>
        <p:nvPicPr>
          <p:cNvPr id="123" name="Picture 122"/>
          <p:cNvPicPr/>
          <p:nvPr/>
        </p:nvPicPr>
        <p:blipFill>
          <a:blip r:embed="rId1"/>
          <a:stretch>
            <a:fillRect/>
          </a:stretch>
        </p:blipFill>
        <p:spPr>
          <a:xfrm>
            <a:off x="1615440" y="4011930"/>
            <a:ext cx="8553450" cy="121729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15060" y="1115060"/>
            <a:ext cx="10350500" cy="5144770"/>
          </a:xfrm>
          <a:prstGeom prst="rect">
            <a:avLst/>
          </a:prstGeom>
          <a:noFill/>
        </p:spPr>
        <p:txBody>
          <a:bodyPr wrap="square" rtlCol="0">
            <a:noAutofit/>
          </a:bodyPr>
          <a:p>
            <a:r>
              <a:rPr lang="en-US" sz="1600"/>
              <a:t>Let’s see how a word “and” and “ant” is stored in the Trie data structure: </a:t>
            </a:r>
            <a:endParaRPr lang="en-US" sz="1600"/>
          </a:p>
          <a:p>
            <a:endParaRPr lang="en-US" sz="1600"/>
          </a:p>
          <a:p>
            <a:r>
              <a:rPr lang="en-US" sz="2000" b="1"/>
              <a:t>Store “and” in Trie data structure:</a:t>
            </a:r>
            <a:endParaRPr lang="en-US" sz="2000" b="1"/>
          </a:p>
          <a:p>
            <a:pPr marL="285750" indent="-285750">
              <a:buFont typeface="Arial" panose="020B0604020202020204" pitchFamily="34" charset="0"/>
              <a:buChar char="•"/>
            </a:pPr>
            <a:r>
              <a:rPr lang="en-US" sz="1600"/>
              <a:t>The word “and” starts with “a“, So we will mark the position “a” as filled in the Trie node, which represents the use of “a”. </a:t>
            </a:r>
            <a:endParaRPr lang="en-US" sz="1600"/>
          </a:p>
          <a:p>
            <a:pPr marL="285750" indent="-285750">
              <a:buFont typeface="Arial" panose="020B0604020202020204" pitchFamily="34" charset="0"/>
              <a:buChar char="•"/>
            </a:pPr>
            <a:r>
              <a:rPr lang="en-US" sz="1600"/>
              <a:t>After placing the first character, for the second character again there are 26 possibilities, So from “a“, again there is an array of size 26, for storing the 2nd character.</a:t>
            </a:r>
            <a:endParaRPr lang="en-US" sz="1600"/>
          </a:p>
          <a:p>
            <a:pPr marL="285750" indent="-285750">
              <a:buFont typeface="Arial" panose="020B0604020202020204" pitchFamily="34" charset="0"/>
              <a:buChar char="•"/>
            </a:pPr>
            <a:r>
              <a:rPr lang="en-US" sz="1600"/>
              <a:t>The second character is “n“, So from “a“, we will move to “n” and mark “n” in the 2nd array as used.</a:t>
            </a:r>
            <a:endParaRPr lang="en-US" sz="1600"/>
          </a:p>
          <a:p>
            <a:pPr marL="285750" indent="-285750">
              <a:buFont typeface="Arial" panose="020B0604020202020204" pitchFamily="34" charset="0"/>
              <a:buChar char="•"/>
            </a:pPr>
            <a:r>
              <a:rPr lang="en-US" sz="1600"/>
              <a:t>After “n“, the 3rd character is “d“, So mark the position “d” as used in the respective array.</a:t>
            </a:r>
            <a:endParaRPr lang="en-US" sz="1600"/>
          </a:p>
          <a:p>
            <a:endParaRPr lang="en-US" sz="1600"/>
          </a:p>
          <a:p>
            <a:endParaRPr lang="en-US" sz="1600"/>
          </a:p>
          <a:p>
            <a:r>
              <a:rPr lang="en-US" sz="2000" b="1"/>
              <a:t>Store “ant” in the Trie data structure:</a:t>
            </a:r>
            <a:endParaRPr lang="en-US" sz="2000" b="1"/>
          </a:p>
          <a:p>
            <a:pPr marL="285750" indent="-285750">
              <a:buFont typeface="Arial" panose="020B0604020202020204" pitchFamily="34" charset="0"/>
              <a:buChar char="•"/>
            </a:pPr>
            <a:r>
              <a:rPr lang="en-US" sz="1600"/>
              <a:t>The word “ant” starts with “a” and the position of “a” in the root node has already been filled. So, no need to fill it again, just move to the node ‘a‘ in Trie.</a:t>
            </a:r>
            <a:endParaRPr lang="en-US" sz="1600"/>
          </a:p>
          <a:p>
            <a:pPr marL="285750" indent="-285750">
              <a:buFont typeface="Arial" panose="020B0604020202020204" pitchFamily="34" charset="0"/>
              <a:buChar char="•"/>
            </a:pPr>
            <a:r>
              <a:rPr lang="en-US" sz="1600"/>
              <a:t>For the second character ‘n‘ we can observe that the position of ‘n’ in the ‘a’ node has already been filled. So, no need to fill it again, just move to node ‘n’ in Trie.</a:t>
            </a:r>
            <a:endParaRPr lang="en-US" sz="1600"/>
          </a:p>
          <a:p>
            <a:pPr marL="285750" indent="-285750">
              <a:buFont typeface="Arial" panose="020B0604020202020204" pitchFamily="34" charset="0"/>
              <a:buChar char="•"/>
            </a:pPr>
            <a:r>
              <a:rPr lang="en-US" sz="1600"/>
              <a:t>For the last character ‘t‘ of the word, The position for ‘t‘ in the ‘n‘ node is not filled. So, filled the position of ‘t‘ in ‘n‘ node and move to ‘t‘ node.</a:t>
            </a:r>
            <a:endParaRPr lang="en-US" sz="1600"/>
          </a:p>
          <a:p>
            <a:pPr indent="0">
              <a:buNone/>
            </a:pPr>
            <a:r>
              <a:rPr lang="en-US" sz="1600"/>
              <a:t>After storing the word “and” and “ant” the Trie will look like this:</a:t>
            </a:r>
            <a:endParaRPr lang="en-US" sz="1600"/>
          </a:p>
          <a:p>
            <a:pPr indent="0">
              <a:buNone/>
            </a:pPr>
            <a:endParaRPr lang="en-US"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83920" y="802005"/>
            <a:ext cx="10473055" cy="1211580"/>
          </a:xfrm>
          <a:prstGeom prst="rect">
            <a:avLst/>
          </a:prstGeom>
          <a:noFill/>
        </p:spPr>
        <p:txBody>
          <a:bodyPr wrap="square" rtlCol="0">
            <a:noAutofit/>
          </a:bodyPr>
          <a:p>
            <a:endParaRPr lang="en-US"/>
          </a:p>
        </p:txBody>
      </p:sp>
      <p:pic>
        <p:nvPicPr>
          <p:cNvPr id="124" name="Picture 123"/>
          <p:cNvPicPr/>
          <p:nvPr/>
        </p:nvPicPr>
        <p:blipFill>
          <a:blip r:embed="rId1"/>
          <a:stretch>
            <a:fillRect/>
          </a:stretch>
        </p:blipFill>
        <p:spPr>
          <a:xfrm>
            <a:off x="2285365" y="156845"/>
            <a:ext cx="7390130" cy="654431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23645" y="1074420"/>
            <a:ext cx="10009505" cy="4994275"/>
          </a:xfrm>
          <a:prstGeom prst="rect">
            <a:avLst/>
          </a:prstGeom>
          <a:noFill/>
        </p:spPr>
        <p:txBody>
          <a:bodyPr wrap="square" rtlCol="0">
            <a:noAutofit/>
          </a:bodyPr>
          <a:p>
            <a:endParaRPr lang="en-US"/>
          </a:p>
          <a:p>
            <a:endParaRPr lang="en-US"/>
          </a:p>
          <a:p>
            <a:endParaRPr lang="en-US"/>
          </a:p>
          <a:p>
            <a:pPr algn="l"/>
            <a:r>
              <a:rPr lang="en-US" sz="2200" b="1">
                <a:gradFill>
                  <a:gsLst>
                    <a:gs pos="0">
                      <a:srgbClr val="E30000"/>
                    </a:gs>
                    <a:gs pos="100000">
                      <a:srgbClr val="760303"/>
                    </a:gs>
                  </a:gsLst>
                  <a:lin scaled="0"/>
                </a:gradFill>
              </a:rPr>
              <a:t>Representation of Trie Node:</a:t>
            </a:r>
            <a:endParaRPr lang="en-US" sz="2200" b="1">
              <a:gradFill>
                <a:gsLst>
                  <a:gs pos="0">
                    <a:srgbClr val="E30000"/>
                  </a:gs>
                  <a:gs pos="100000">
                    <a:srgbClr val="760303"/>
                  </a:gs>
                </a:gsLst>
                <a:lin scaled="0"/>
              </a:gradFill>
            </a:endParaRPr>
          </a:p>
          <a:p>
            <a:endParaRPr lang="en-US"/>
          </a:p>
          <a:p>
            <a:endParaRPr lang="en-US"/>
          </a:p>
          <a:p>
            <a:r>
              <a:rPr lang="en-US">
                <a:solidFill>
                  <a:srgbClr val="0070C0"/>
                </a:solidFill>
              </a:rPr>
              <a:t># Python code</a:t>
            </a:r>
            <a:endParaRPr lang="en-US">
              <a:solidFill>
                <a:srgbClr val="0070C0"/>
              </a:solidFill>
            </a:endParaRPr>
          </a:p>
          <a:p>
            <a:r>
              <a:rPr lang="en-US" sz="1600"/>
              <a:t>class TrieNode:</a:t>
            </a:r>
            <a:endParaRPr lang="en-US" sz="1600"/>
          </a:p>
          <a:p>
            <a:endParaRPr lang="en-US" sz="1600"/>
          </a:p>
          <a:p>
            <a:r>
              <a:rPr lang="en-US" sz="1600"/>
              <a:t>	# Trie node class</a:t>
            </a:r>
            <a:endParaRPr lang="en-US" sz="1600"/>
          </a:p>
          <a:p>
            <a:r>
              <a:rPr lang="en-US" sz="1600"/>
              <a:t>	def _init_(self):</a:t>
            </a:r>
            <a:endParaRPr lang="en-US" sz="1600"/>
          </a:p>
          <a:p>
            <a:r>
              <a:rPr lang="en-US" sz="1600"/>
              <a:t>		self.children = [None for _ in range(26)]</a:t>
            </a:r>
            <a:endParaRPr lang="en-US" sz="1600"/>
          </a:p>
          <a:p>
            <a:endParaRPr lang="en-US" sz="1600"/>
          </a:p>
          <a:p>
            <a:r>
              <a:rPr lang="en-US" sz="1600">
                <a:solidFill>
                  <a:srgbClr val="00B050"/>
                </a:solidFill>
              </a:rPr>
              <a:t>		# This will keep track of number of strings that are</a:t>
            </a:r>
            <a:endParaRPr lang="en-US" sz="1600">
              <a:solidFill>
                <a:srgbClr val="00B050"/>
              </a:solidFill>
            </a:endParaRPr>
          </a:p>
          <a:p>
            <a:r>
              <a:rPr lang="en-US" sz="1600">
                <a:solidFill>
                  <a:srgbClr val="00B050"/>
                </a:solidFill>
              </a:rPr>
              <a:t>		# stored in the Trie from root node to any Trie node.</a:t>
            </a:r>
            <a:endParaRPr lang="en-US" sz="1600">
              <a:solidFill>
                <a:srgbClr val="00B050"/>
              </a:solidFill>
            </a:endParaRPr>
          </a:p>
          <a:p>
            <a:r>
              <a:rPr lang="en-US" sz="1600"/>
              <a:t>		self.wordCount = 0</a:t>
            </a:r>
            <a:endParaRPr lang="en-US" sz="1600"/>
          </a:p>
          <a:p>
            <a:r>
              <a:rPr lang="en-US" sz="1600"/>
              <a:t>		</a:t>
            </a:r>
            <a:endParaRPr lang="en-US" sz="1600"/>
          </a:p>
          <a:p>
            <a:r>
              <a:rPr lang="en-US" sz="1600"/>
              <a:t>		</a:t>
            </a:r>
            <a:r>
              <a:rPr lang="en-US" sz="1600">
                <a:solidFill>
                  <a:srgbClr val="00B050"/>
                </a:solidFill>
              </a:rPr>
              <a:t># This code is contributed by ishankhandelwals</a:t>
            </a:r>
            <a:r>
              <a:rPr lang="en-US" sz="1600"/>
              <a:t>.</a:t>
            </a:r>
            <a:endParaRPr lang="en-US"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46480" y="673735"/>
            <a:ext cx="10147300" cy="5510530"/>
          </a:xfrm>
          <a:prstGeom prst="rect">
            <a:avLst/>
          </a:prstGeom>
          <a:noFill/>
        </p:spPr>
        <p:txBody>
          <a:bodyPr wrap="square" rtlCol="0">
            <a:noAutofit/>
          </a:bodyPr>
          <a:p>
            <a:endParaRPr lang="en-US" sz="3200" b="1">
              <a:gradFill>
                <a:gsLst>
                  <a:gs pos="0">
                    <a:srgbClr val="FE4444"/>
                  </a:gs>
                  <a:gs pos="100000">
                    <a:srgbClr val="832B2B"/>
                  </a:gs>
                </a:gsLst>
                <a:lin scaled="0"/>
              </a:gradFill>
            </a:endParaRPr>
          </a:p>
          <a:p>
            <a:r>
              <a:rPr lang="en-US" sz="3200" b="1">
                <a:gradFill>
                  <a:gsLst>
                    <a:gs pos="0">
                      <a:srgbClr val="FE4444"/>
                    </a:gs>
                    <a:gs pos="100000">
                      <a:srgbClr val="832B2B"/>
                    </a:gs>
                  </a:gsLst>
                  <a:lin scaled="0"/>
                </a:gradFill>
              </a:rPr>
              <a:t>Basic Operations on Trie Data Structure:</a:t>
            </a:r>
            <a:endParaRPr lang="en-US" sz="3200" b="1">
              <a:gradFill>
                <a:gsLst>
                  <a:gs pos="0">
                    <a:srgbClr val="FE4444"/>
                  </a:gs>
                  <a:gs pos="100000">
                    <a:srgbClr val="832B2B"/>
                  </a:gs>
                </a:gsLst>
                <a:lin scaled="0"/>
              </a:gradFill>
            </a:endParaRPr>
          </a:p>
          <a:p>
            <a:pPr marL="285750" indent="-285750">
              <a:buFont typeface="Arial" panose="020B0604020202020204" pitchFamily="34" charset="0"/>
              <a:buChar char="•"/>
            </a:pPr>
            <a:r>
              <a:rPr lang="en-US" sz="1600">
                <a:solidFill>
                  <a:schemeClr val="tx1"/>
                </a:solidFill>
                <a:highlight>
                  <a:srgbClr val="00FFFF"/>
                </a:highlight>
              </a:rPr>
              <a:t>Insertion</a:t>
            </a:r>
            <a:endParaRPr lang="en-US" sz="1600">
              <a:solidFill>
                <a:schemeClr val="tx1"/>
              </a:solidFill>
              <a:highlight>
                <a:srgbClr val="00FFFF"/>
              </a:highlight>
            </a:endParaRPr>
          </a:p>
          <a:p>
            <a:pPr marL="285750" indent="-285750">
              <a:buFont typeface="Arial" panose="020B0604020202020204" pitchFamily="34" charset="0"/>
              <a:buChar char="•"/>
            </a:pPr>
            <a:r>
              <a:rPr lang="en-US" sz="1600">
                <a:solidFill>
                  <a:schemeClr val="tx1"/>
                </a:solidFill>
                <a:highlight>
                  <a:srgbClr val="00FF00"/>
                </a:highlight>
              </a:rPr>
              <a:t>Search</a:t>
            </a:r>
            <a:endParaRPr lang="en-US" sz="1600">
              <a:solidFill>
                <a:schemeClr val="tx1"/>
              </a:solidFill>
              <a:highlight>
                <a:srgbClr val="00FF00"/>
              </a:highlight>
            </a:endParaRPr>
          </a:p>
          <a:p>
            <a:pPr marL="285750" indent="-285750">
              <a:buFont typeface="Arial" panose="020B0604020202020204" pitchFamily="34" charset="0"/>
              <a:buChar char="•"/>
            </a:pPr>
            <a:r>
              <a:rPr lang="en-US" sz="1600">
                <a:solidFill>
                  <a:schemeClr val="tx1"/>
                </a:solidFill>
                <a:highlight>
                  <a:srgbClr val="FF0000"/>
                </a:highlight>
              </a:rPr>
              <a:t>Deletion</a:t>
            </a:r>
            <a:endParaRPr lang="en-US" sz="1600">
              <a:solidFill>
                <a:schemeClr val="tx1"/>
              </a:solidFill>
              <a:highlight>
                <a:srgbClr val="FF0000"/>
              </a:highlight>
            </a:endParaRPr>
          </a:p>
          <a:p>
            <a:endParaRPr lang="en-US" sz="3200" b="1">
              <a:gradFill>
                <a:gsLst>
                  <a:gs pos="0">
                    <a:srgbClr val="FE4444"/>
                  </a:gs>
                  <a:gs pos="100000">
                    <a:srgbClr val="832B2B"/>
                  </a:gs>
                </a:gsLst>
                <a:lin scaled="0"/>
              </a:gradFill>
            </a:endParaRPr>
          </a:p>
          <a:p>
            <a:r>
              <a:rPr lang="en-US" sz="2400" b="1">
                <a:gradFill>
                  <a:gsLst>
                    <a:gs pos="0">
                      <a:srgbClr val="14CD68"/>
                    </a:gs>
                    <a:gs pos="100000">
                      <a:srgbClr val="035C7D"/>
                    </a:gs>
                  </a:gsLst>
                  <a:lin scaled="0"/>
                </a:gradFill>
              </a:rPr>
              <a:t>Insert Operation in Trie:</a:t>
            </a:r>
            <a:endParaRPr lang="en-US" sz="2400" b="1">
              <a:gradFill>
                <a:gsLst>
                  <a:gs pos="0">
                    <a:srgbClr val="14CD68"/>
                  </a:gs>
                  <a:gs pos="100000">
                    <a:srgbClr val="035C7D"/>
                  </a:gs>
                </a:gsLst>
                <a:lin scaled="0"/>
              </a:gradFill>
            </a:endParaRPr>
          </a:p>
          <a:p>
            <a:r>
              <a:rPr lang="en-US" sz="1600"/>
              <a:t>Inserting a key into Trie is a simple approach. </a:t>
            </a:r>
            <a:endParaRPr lang="en-US" sz="1600"/>
          </a:p>
          <a:p>
            <a:endParaRPr lang="en-US" sz="1600"/>
          </a:p>
          <a:p>
            <a:r>
              <a:rPr lang="en-US" sz="1600"/>
              <a:t>Every character of the input key is inserted as an individual Trie node. Note that the children is an array of pointers (or references) to next-level trie nodes. </a:t>
            </a:r>
            <a:endParaRPr lang="en-US" sz="1600"/>
          </a:p>
          <a:p>
            <a:r>
              <a:rPr lang="en-US" sz="1600"/>
              <a:t>The key character acts as an index to the array children. </a:t>
            </a:r>
            <a:endParaRPr lang="en-US" sz="1600"/>
          </a:p>
          <a:p>
            <a:r>
              <a:rPr lang="en-US" sz="1600"/>
              <a:t>If the input key is new or an extension of the existing key, construct non-existing nodes of the key, and mark the end of the word for the last node. </a:t>
            </a:r>
            <a:endParaRPr lang="en-US" sz="1600"/>
          </a:p>
          <a:p>
            <a:r>
              <a:rPr lang="en-US" sz="1600"/>
              <a:t>If the input key is a prefix of the existing key in Trie, Simply mark the last node of the key as the end of a word. </a:t>
            </a:r>
            <a:endParaRPr lang="en-US" sz="1600"/>
          </a:p>
          <a:p>
            <a:r>
              <a:rPr lang="en-US" sz="1600"/>
              <a:t>The key length determines Trie depth. </a:t>
            </a:r>
            <a:endParaRPr lang="en-US" sz="1600"/>
          </a:p>
          <a:p>
            <a:endParaRPr lang="en-US" sz="1600"/>
          </a:p>
          <a:p>
            <a:r>
              <a:rPr lang="en-US" sz="1600"/>
              <a:t>The following picture explains the construction of trie using keys given in the example below.</a:t>
            </a:r>
            <a:endParaRPr lang="en-US"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0" name="Picture 119"/>
          <p:cNvPicPr/>
          <p:nvPr/>
        </p:nvPicPr>
        <p:blipFill>
          <a:blip r:embed="rId1"/>
          <a:stretch>
            <a:fillRect/>
          </a:stretch>
        </p:blipFill>
        <p:spPr>
          <a:xfrm>
            <a:off x="2424113" y="1133475"/>
            <a:ext cx="6962775" cy="421005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5" name="Picture 124"/>
          <p:cNvPicPr/>
          <p:nvPr/>
        </p:nvPicPr>
        <p:blipFill>
          <a:blip r:embed="rId1"/>
          <a:stretch>
            <a:fillRect/>
          </a:stretch>
        </p:blipFill>
        <p:spPr>
          <a:xfrm>
            <a:off x="1376363" y="1181100"/>
            <a:ext cx="9058275" cy="411480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pic>
        <p:nvPicPr>
          <p:cNvPr id="3" name="Picture 2"/>
          <p:cNvPicPr>
            <a:picLocks noChangeAspect="1"/>
          </p:cNvPicPr>
          <p:nvPr/>
        </p:nvPicPr>
        <p:blipFill>
          <a:blip r:embed="rId1"/>
          <a:stretch>
            <a:fillRect/>
          </a:stretch>
        </p:blipFill>
        <p:spPr>
          <a:xfrm>
            <a:off x="2895600" y="1186815"/>
            <a:ext cx="6400800" cy="5000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alpha val="82000"/>
          </a:schemeClr>
        </a:solidFill>
        <a:effectLst/>
      </p:bgPr>
    </p:bg>
    <p:spTree>
      <p:nvGrpSpPr>
        <p:cNvPr id="1" name=""/>
        <p:cNvGrpSpPr/>
        <p:nvPr/>
      </p:nvGrpSpPr>
      <p:grpSpPr/>
      <p:pic>
        <p:nvPicPr>
          <p:cNvPr id="118" name="Picture 117"/>
          <p:cNvPicPr/>
          <p:nvPr/>
        </p:nvPicPr>
        <p:blipFill>
          <a:blip r:embed="rId1"/>
          <a:stretch>
            <a:fillRect/>
          </a:stretch>
        </p:blipFill>
        <p:spPr>
          <a:xfrm>
            <a:off x="455930" y="1171575"/>
            <a:ext cx="11279505" cy="510032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91590" y="869950"/>
            <a:ext cx="10024110" cy="5211445"/>
          </a:xfrm>
          <a:prstGeom prst="rect">
            <a:avLst/>
          </a:prstGeom>
          <a:noFill/>
        </p:spPr>
        <p:txBody>
          <a:bodyPr wrap="square" rtlCol="0">
            <a:noAutofit/>
          </a:bodyPr>
          <a:p>
            <a:r>
              <a:rPr lang="en-US" sz="2400" b="1">
                <a:gradFill>
                  <a:gsLst>
                    <a:gs pos="0">
                      <a:srgbClr val="14CD68"/>
                    </a:gs>
                    <a:gs pos="100000">
                      <a:srgbClr val="035C7D"/>
                    </a:gs>
                  </a:gsLst>
                  <a:lin scaled="0"/>
                </a:gradFill>
              </a:rPr>
              <a:t>Search Operation in Trie:</a:t>
            </a:r>
            <a:endParaRPr lang="en-US" sz="2400" b="1">
              <a:gradFill>
                <a:gsLst>
                  <a:gs pos="0">
                    <a:srgbClr val="14CD68"/>
                  </a:gs>
                  <a:gs pos="100000">
                    <a:srgbClr val="035C7D"/>
                  </a:gs>
                </a:gsLst>
                <a:lin scaled="0"/>
              </a:gradFill>
            </a:endParaRPr>
          </a:p>
          <a:p>
            <a:r>
              <a:rPr lang="en-US"/>
              <a:t>Searching for a key is similar to the insert operation. However, It only compares the characters and moves down. The search can terminate due to the end of a string or lack of key in the trie. </a:t>
            </a:r>
            <a:endParaRPr lang="en-US"/>
          </a:p>
          <a:p>
            <a:endParaRPr lang="en-US"/>
          </a:p>
          <a:p>
            <a:pPr marL="285750" indent="-285750">
              <a:buFont typeface="Arial" panose="020B0604020202020204" pitchFamily="34" charset="0"/>
              <a:buChar char="•"/>
            </a:pPr>
            <a:r>
              <a:rPr lang="en-US"/>
              <a:t>In the former case, if the isEndofWord field of the last node is true, then the key exists in the trie. </a:t>
            </a:r>
            <a:endParaRPr lang="en-US"/>
          </a:p>
          <a:p>
            <a:pPr marL="285750" indent="-285750">
              <a:buFont typeface="Arial" panose="020B0604020202020204" pitchFamily="34" charset="0"/>
              <a:buChar char="•"/>
            </a:pPr>
            <a:r>
              <a:rPr lang="en-US"/>
              <a:t>In the second case, the search terminates without examining all the characters of the key, since the key is not present in the trie.</a:t>
            </a:r>
            <a:r>
              <a:rPr lang="en-IN" altLang="en-US"/>
              <a:t>                     </a:t>
            </a:r>
            <a:r>
              <a:rPr lang="en-IN" altLang="en-US" b="1"/>
              <a:t>  </a:t>
            </a:r>
            <a:r>
              <a:rPr lang="en-US" b="1"/>
              <a:t> Searching Complete word in Trie Data Structure:</a:t>
            </a:r>
            <a:endParaRPr lang="en-US" b="1"/>
          </a:p>
        </p:txBody>
      </p:sp>
      <p:pic>
        <p:nvPicPr>
          <p:cNvPr id="121" name="Picture 120"/>
          <p:cNvPicPr/>
          <p:nvPr/>
        </p:nvPicPr>
        <p:blipFill>
          <a:blip r:embed="rId1"/>
          <a:stretch>
            <a:fillRect/>
          </a:stretch>
        </p:blipFill>
        <p:spPr>
          <a:xfrm>
            <a:off x="4453890" y="2947035"/>
            <a:ext cx="5924550" cy="382905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6" name="Picture 125"/>
          <p:cNvPicPr/>
          <p:nvPr/>
        </p:nvPicPr>
        <p:blipFill>
          <a:blip r:embed="rId1"/>
          <a:stretch>
            <a:fillRect/>
          </a:stretch>
        </p:blipFill>
        <p:spPr>
          <a:xfrm>
            <a:off x="3614738" y="1233488"/>
            <a:ext cx="4581525" cy="4010025"/>
          </a:xfrm>
          <a:prstGeom prst="rect">
            <a:avLst/>
          </a:prstGeom>
          <a:noFill/>
          <a:ln w="9525">
            <a:noFill/>
          </a:ln>
        </p:spPr>
      </p:pic>
      <p:sp>
        <p:nvSpPr>
          <p:cNvPr id="2" name="Text Box 1"/>
          <p:cNvSpPr txBox="1"/>
          <p:nvPr/>
        </p:nvSpPr>
        <p:spPr>
          <a:xfrm>
            <a:off x="3904615" y="865505"/>
            <a:ext cx="4064000" cy="368300"/>
          </a:xfrm>
          <a:prstGeom prst="rect">
            <a:avLst/>
          </a:prstGeom>
          <a:noFill/>
        </p:spPr>
        <p:txBody>
          <a:bodyPr wrap="square" rtlCol="0">
            <a:spAutoFit/>
          </a:bodyPr>
          <a:p>
            <a:r>
              <a:rPr lang="en-US" b="1"/>
              <a:t>Searching Prefix in Trie Data Structure:</a:t>
            </a:r>
            <a:endParaRPr lang="en-US"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46200" y="1155065"/>
            <a:ext cx="9874250" cy="4559935"/>
          </a:xfrm>
          <a:prstGeom prst="rect">
            <a:avLst/>
          </a:prstGeom>
          <a:noFill/>
        </p:spPr>
        <p:txBody>
          <a:bodyPr wrap="square" rtlCol="0">
            <a:noAutofit/>
          </a:bodyPr>
          <a:p>
            <a:endParaRPr lang="en-US" sz="1600"/>
          </a:p>
          <a:p>
            <a:endParaRPr lang="en-US" sz="1600"/>
          </a:p>
          <a:p>
            <a:endParaRPr lang="en-US" sz="1600"/>
          </a:p>
          <a:p>
            <a:endParaRPr lang="en-US" sz="1600"/>
          </a:p>
          <a:p>
            <a:r>
              <a:rPr lang="en-US" sz="1600"/>
              <a:t>Note: Insert and search costs O(key_length), however, the memory requirements of Trie is O(ALPHABET_SIZE * key_length * N) where N is the number of keys in Trie. There are efficient representations of trie nodes (e.g. compressed trie, ternary search tree, etc.) to minimize the memory requirements of the trie.</a:t>
            </a:r>
            <a:endParaRPr lang="en-US" sz="1600"/>
          </a:p>
          <a:p>
            <a:endParaRPr lang="en-US" sz="1600"/>
          </a:p>
          <a:p>
            <a:r>
              <a:rPr lang="en-US" sz="2400" b="1">
                <a:gradFill>
                  <a:gsLst>
                    <a:gs pos="0">
                      <a:srgbClr val="14CD68"/>
                    </a:gs>
                    <a:gs pos="100000">
                      <a:srgbClr val="035C7D"/>
                    </a:gs>
                  </a:gsLst>
                  <a:lin scaled="0"/>
                </a:gradFill>
              </a:rPr>
              <a:t>Deletion in Trie Data Structure</a:t>
            </a:r>
            <a:endParaRPr lang="en-US" sz="2400" b="1">
              <a:gradFill>
                <a:gsLst>
                  <a:gs pos="0">
                    <a:srgbClr val="14CD68"/>
                  </a:gs>
                  <a:gs pos="100000">
                    <a:srgbClr val="035C7D"/>
                  </a:gs>
                </a:gsLst>
                <a:lin scaled="0"/>
              </a:gradFill>
            </a:endParaRPr>
          </a:p>
          <a:p>
            <a:r>
              <a:rPr lang="en-US"/>
              <a:t>This operation is used to delete strings from the Trie data structure. There are three cases when deleting a word from Trie.</a:t>
            </a:r>
            <a:endParaRPr lang="en-US"/>
          </a:p>
          <a:p>
            <a:endParaRPr lang="en-US" sz="1600"/>
          </a:p>
          <a:p>
            <a:pPr marL="285750" indent="-285750">
              <a:buFont typeface="Arial" panose="020B0604020202020204" pitchFamily="34" charset="0"/>
              <a:buChar char="•"/>
            </a:pPr>
            <a:r>
              <a:rPr lang="en-US" sz="1600"/>
              <a:t>The deleted word is a prefix of other words in Trie.</a:t>
            </a:r>
            <a:endParaRPr lang="en-US" sz="1600"/>
          </a:p>
          <a:p>
            <a:pPr marL="285750" indent="-285750">
              <a:buFont typeface="Arial" panose="020B0604020202020204" pitchFamily="34" charset="0"/>
              <a:buChar char="•"/>
            </a:pPr>
            <a:r>
              <a:rPr lang="en-US" sz="1600"/>
              <a:t>The deleted word shares a common prefix with other words in Trie.</a:t>
            </a:r>
            <a:endParaRPr lang="en-US" sz="1600"/>
          </a:p>
          <a:p>
            <a:pPr marL="285750" indent="-285750">
              <a:buFont typeface="Arial" panose="020B0604020202020204" pitchFamily="34" charset="0"/>
              <a:buChar char="•"/>
            </a:pPr>
            <a:r>
              <a:rPr lang="en-US" sz="1600"/>
              <a:t>The deleted word does not share any common prefix with other words in Trie.</a:t>
            </a:r>
            <a:endParaRPr lang="en-US" sz="1600"/>
          </a:p>
          <a:p>
            <a:endParaRPr lang="en-US" sz="1600"/>
          </a:p>
          <a:p>
            <a:endParaRPr lang="en-US"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7" name="Picture 126"/>
          <p:cNvPicPr/>
          <p:nvPr/>
        </p:nvPicPr>
        <p:blipFill>
          <a:blip r:embed="rId1"/>
          <a:stretch>
            <a:fillRect/>
          </a:stretch>
        </p:blipFill>
        <p:spPr>
          <a:xfrm>
            <a:off x="2714625" y="752475"/>
            <a:ext cx="6381750" cy="497205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8" name="Picture 127"/>
          <p:cNvPicPr/>
          <p:nvPr/>
        </p:nvPicPr>
        <p:blipFill>
          <a:blip r:embed="rId1"/>
          <a:stretch>
            <a:fillRect/>
          </a:stretch>
        </p:blipFill>
        <p:spPr>
          <a:xfrm>
            <a:off x="2714625" y="709613"/>
            <a:ext cx="6381750" cy="5057775"/>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9" name="Picture 128"/>
          <p:cNvPicPr/>
          <p:nvPr/>
        </p:nvPicPr>
        <p:blipFill>
          <a:blip r:embed="rId1"/>
          <a:stretch>
            <a:fillRect/>
          </a:stretch>
        </p:blipFill>
        <p:spPr>
          <a:xfrm>
            <a:off x="3086100" y="371475"/>
            <a:ext cx="5638800" cy="573405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0" y="1209040"/>
            <a:ext cx="10078720" cy="4817745"/>
          </a:xfrm>
          <a:prstGeom prst="rect">
            <a:avLst/>
          </a:prstGeom>
          <a:noFill/>
        </p:spPr>
        <p:txBody>
          <a:bodyPr wrap="square" rtlCol="0">
            <a:noAutofit/>
          </a:bodyPr>
          <a:p>
            <a:r>
              <a:rPr lang="en-US" sz="2400" b="1">
                <a:gradFill>
                  <a:gsLst>
                    <a:gs pos="0">
                      <a:srgbClr val="E30000"/>
                    </a:gs>
                    <a:gs pos="100000">
                      <a:srgbClr val="760303"/>
                    </a:gs>
                  </a:gsLst>
                  <a:lin scaled="0"/>
                </a:gradFill>
              </a:rPr>
              <a:t>Applications of Trie data structure: </a:t>
            </a:r>
            <a:endParaRPr lang="en-US" sz="2400" b="1">
              <a:gradFill>
                <a:gsLst>
                  <a:gs pos="0">
                    <a:srgbClr val="E30000"/>
                  </a:gs>
                  <a:gs pos="100000">
                    <a:srgbClr val="760303"/>
                  </a:gs>
                </a:gsLst>
                <a:lin scaled="0"/>
              </a:gradFill>
            </a:endParaRPr>
          </a:p>
          <a:p>
            <a:r>
              <a:rPr lang="en-US" sz="1600"/>
              <a:t>It has a wide variety of applications in data compression, computational biology, longest prefix matching algorithm used for routing tables for IP addresses, implementation of the dictionary, pattern searching, storing/querying XML documents, etc.</a:t>
            </a:r>
            <a:endParaRPr lang="en-US" sz="1600"/>
          </a:p>
          <a:p>
            <a:endParaRPr lang="en-US" sz="1600"/>
          </a:p>
          <a:p>
            <a:r>
              <a:rPr lang="en-US" sz="2000" b="1">
                <a:gradFill>
                  <a:gsLst>
                    <a:gs pos="0">
                      <a:srgbClr val="14CD68"/>
                    </a:gs>
                    <a:gs pos="100000">
                      <a:srgbClr val="035C7D"/>
                    </a:gs>
                  </a:gsLst>
                  <a:lin scaled="0"/>
                </a:gradFill>
              </a:rPr>
              <a:t>Real-time applications of Trie data structure:</a:t>
            </a:r>
            <a:endParaRPr lang="en-US" sz="1600"/>
          </a:p>
          <a:p>
            <a:r>
              <a:rPr lang="en-US" sz="1600" b="1">
                <a:solidFill>
                  <a:srgbClr val="7030A0"/>
                </a:solidFill>
              </a:rPr>
              <a:t>Browser History</a:t>
            </a:r>
            <a:r>
              <a:rPr lang="en-US" sz="1600"/>
              <a:t>: Web browsers keep track of the history of websites visited by the user So when the prefix of a previously visited URL is written in the address bar the user would be given suggestions of the website to visit.</a:t>
            </a:r>
            <a:endParaRPr lang="en-US" sz="1600"/>
          </a:p>
          <a:p>
            <a:r>
              <a:rPr lang="en-US" sz="1600"/>
              <a:t>Trie is used by storing the number of visits to a website as the key value and organizing this history on the Trie data structure  </a:t>
            </a:r>
            <a:endParaRPr lang="en-US" sz="1600"/>
          </a:p>
          <a:p>
            <a:endParaRPr lang="en-US" sz="1600"/>
          </a:p>
          <a:p>
            <a:r>
              <a:rPr lang="en-US" sz="1600" b="1">
                <a:solidFill>
                  <a:srgbClr val="0070C0"/>
                </a:solidFill>
              </a:rPr>
              <a:t>AutoComplete</a:t>
            </a:r>
            <a:r>
              <a:rPr lang="en-US" sz="1600"/>
              <a:t>: It is one of the most important applications of trie data structure. This feature speeds up interactions between a user and the application and greatly enhances the user experience. Auto Complete feature is used by web browsers, email, search engines, code editors, command-line interpreters(CLI), and word processors.</a:t>
            </a:r>
            <a:endParaRPr lang="en-US" sz="1600"/>
          </a:p>
          <a:p>
            <a:endParaRPr lang="en-US" sz="1600"/>
          </a:p>
          <a:p>
            <a:r>
              <a:rPr lang="en-US" sz="1600"/>
              <a:t>Trie provides the alphabetical ordering of data by keys. Trie is used because it is the fastest for auto-complete suggestions, even in the worst case, it is O(n) (where n is the string length ) times faster than the alternate imperfect hash table algorithm and also overcomes the problem of key collisions in imperfect hash tables.</a:t>
            </a:r>
            <a:endParaRPr lang="en-US"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t="8797"/>
          <a:stretch>
            <a:fillRect/>
          </a:stretch>
        </p:blipFill>
        <p:spPr>
          <a:xfrm>
            <a:off x="0" y="0"/>
            <a:ext cx="12192000" cy="689419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64285" y="1142365"/>
            <a:ext cx="10051415" cy="4994275"/>
          </a:xfrm>
          <a:prstGeom prst="rect">
            <a:avLst/>
          </a:prstGeom>
          <a:noFill/>
        </p:spPr>
        <p:txBody>
          <a:bodyPr wrap="square" rtlCol="0">
            <a:noAutofit/>
          </a:bodyPr>
          <a:p>
            <a:r>
              <a:rPr lang="en-US" b="1">
                <a:solidFill>
                  <a:srgbClr val="FFC000"/>
                </a:solidFill>
              </a:rPr>
              <a:t>Spell Checkers/Auto-correct</a:t>
            </a:r>
            <a:r>
              <a:rPr lang="en-US"/>
              <a:t>: </a:t>
            </a:r>
            <a:endParaRPr lang="en-US"/>
          </a:p>
          <a:p>
            <a:endParaRPr lang="en-US"/>
          </a:p>
          <a:p>
            <a:r>
              <a:rPr lang="en-US" sz="1600"/>
              <a:t>It is a 3-step process that includes :</a:t>
            </a:r>
            <a:endParaRPr lang="en-US" sz="1600"/>
          </a:p>
          <a:p>
            <a:r>
              <a:rPr lang="en-US" sz="1600"/>
              <a:t>Checking for the word in the data dictionary.</a:t>
            </a:r>
            <a:endParaRPr lang="en-US" sz="1600"/>
          </a:p>
          <a:p>
            <a:r>
              <a:rPr lang="en-US" sz="1600"/>
              <a:t>Generating potential suggestions.</a:t>
            </a:r>
            <a:endParaRPr lang="en-US" sz="1600"/>
          </a:p>
          <a:p>
            <a:r>
              <a:rPr lang="en-US" sz="1600"/>
              <a:t>Sorting the suggestions with higher priority on top.</a:t>
            </a:r>
            <a:endParaRPr lang="en-US" sz="1600"/>
          </a:p>
          <a:p>
            <a:r>
              <a:rPr lang="en-US" sz="1600"/>
              <a:t>Trie stores the data dictionary and makes it easier to build an algorithm for searching the word from the dictionary and provides the list of valid words for the suggestion.</a:t>
            </a:r>
            <a:endParaRPr lang="en-US" sz="1600"/>
          </a:p>
        </p:txBody>
      </p:sp>
      <p:pic>
        <p:nvPicPr>
          <p:cNvPr id="130" name="Picture 129"/>
          <p:cNvPicPr/>
          <p:nvPr/>
        </p:nvPicPr>
        <p:blipFill>
          <a:blip r:embed="rId1"/>
          <a:stretch>
            <a:fillRect/>
          </a:stretch>
        </p:blipFill>
        <p:spPr>
          <a:xfrm>
            <a:off x="3673475" y="3585210"/>
            <a:ext cx="3646805" cy="1810385"/>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4610" y="0"/>
            <a:ext cx="12246610" cy="68853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 name="Picture 102"/>
          <p:cNvPicPr/>
          <p:nvPr/>
        </p:nvPicPr>
        <p:blipFill>
          <a:blip r:embed="rId1"/>
          <a:srcRect l="-139" b="707"/>
          <a:stretch>
            <a:fillRect/>
          </a:stretch>
        </p:blipFill>
        <p:spPr>
          <a:xfrm>
            <a:off x="850265" y="857250"/>
            <a:ext cx="10492105" cy="4728845"/>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7715" cy="6858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635" cy="6858000"/>
          </a:xfrm>
          <a:prstGeom prst="rect">
            <a:avLst/>
          </a:prstGeom>
        </p:spPr>
      </p:pic>
      <p:sp>
        <p:nvSpPr>
          <p:cNvPr id="3" name="Text Box 2"/>
          <p:cNvSpPr txBox="1"/>
          <p:nvPr/>
        </p:nvSpPr>
        <p:spPr>
          <a:xfrm>
            <a:off x="2378075" y="156210"/>
            <a:ext cx="7148830" cy="429895"/>
          </a:xfrm>
          <a:prstGeom prst="rect">
            <a:avLst/>
          </a:prstGeom>
          <a:noFill/>
        </p:spPr>
        <p:txBody>
          <a:bodyPr wrap="square" rtlCol="0">
            <a:spAutoFit/>
          </a:bodyPr>
          <a:p>
            <a:pPr algn="ctr"/>
            <a:r>
              <a:rPr lang="en-IN" altLang="en-US" sz="2200" b="1" i="1">
                <a:solidFill>
                  <a:schemeClr val="accent2">
                    <a:lumMod val="40000"/>
                    <a:lumOff val="60000"/>
                  </a:schemeClr>
                </a:solidFill>
              </a:rPr>
              <a:t>Trie tree---&gt; normal loop---&gt; Iteration---&gt; Direction</a:t>
            </a:r>
            <a:endParaRPr lang="en-IN" altLang="en-US" sz="2200" b="1" i="1">
              <a:solidFill>
                <a:schemeClr val="accent2">
                  <a:lumMod val="40000"/>
                  <a:lumOff val="60000"/>
                </a:scheme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irection Traversal"/>
          <p:cNvPicPr>
            <a:picLocks noChangeAspect="1"/>
          </p:cNvPicPr>
          <p:nvPr/>
        </p:nvPicPr>
        <p:blipFill>
          <a:blip r:embed="rId1"/>
          <a:stretch>
            <a:fillRect/>
          </a:stretch>
        </p:blipFill>
        <p:spPr>
          <a:xfrm>
            <a:off x="0" y="1905"/>
            <a:ext cx="12192000" cy="685419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4-03-05 093627"/>
          <p:cNvPicPr>
            <a:picLocks noChangeAspect="1"/>
          </p:cNvPicPr>
          <p:nvPr/>
        </p:nvPicPr>
        <p:blipFill>
          <a:blip r:embed="rId1"/>
          <a:stretch>
            <a:fillRect/>
          </a:stretch>
        </p:blipFill>
        <p:spPr>
          <a:xfrm>
            <a:off x="0" y="3810"/>
            <a:ext cx="12192000" cy="685419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07110" y="3215640"/>
            <a:ext cx="9864090" cy="1055370"/>
          </a:xfrm>
          <a:prstGeom prst="rect">
            <a:avLst/>
          </a:prstGeom>
          <a:noFill/>
        </p:spPr>
        <p:txBody>
          <a:bodyPr wrap="square" rtlCol="0">
            <a:noAutofit/>
          </a:bodyPr>
          <a:p>
            <a:pPr algn="ctr"/>
            <a:r>
              <a:rPr lang="en-IN" altLang="en-US" sz="4400" b="1">
                <a:gradFill>
                  <a:gsLst>
                    <a:gs pos="0">
                      <a:srgbClr val="FE4444"/>
                    </a:gs>
                    <a:gs pos="100000">
                      <a:srgbClr val="832B2B"/>
                    </a:gs>
                  </a:gsLst>
                  <a:lin scaled="0"/>
                </a:gradFill>
              </a:rPr>
              <a:t>ALGORITHM</a:t>
            </a:r>
            <a:endParaRPr lang="en-IN" altLang="en-US" sz="4400" b="1">
              <a:gradFill>
                <a:gsLst>
                  <a:gs pos="0">
                    <a:srgbClr val="FE4444"/>
                  </a:gs>
                  <a:gs pos="100000">
                    <a:srgbClr val="832B2B"/>
                  </a:gs>
                </a:gsLst>
                <a:lin scaled="0"/>
              </a:gra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95070" y="1457325"/>
            <a:ext cx="10050145" cy="4568190"/>
          </a:xfrm>
          <a:prstGeom prst="rect">
            <a:avLst/>
          </a:prstGeom>
          <a:noFill/>
        </p:spPr>
        <p:txBody>
          <a:bodyPr wrap="square" rtlCol="0">
            <a:noAutofit/>
          </a:bodyPr>
          <a:p>
            <a:r>
              <a:rPr lang="en-US" sz="2200" b="1">
                <a:gradFill>
                  <a:gsLst>
                    <a:gs pos="0">
                      <a:srgbClr val="007BD3"/>
                    </a:gs>
                    <a:gs pos="100000">
                      <a:srgbClr val="034373"/>
                    </a:gs>
                  </a:gsLst>
                  <a:lin scaled="0"/>
                </a:gradFill>
              </a:rPr>
              <a:t>Initialize:</a:t>
            </a:r>
            <a:endParaRPr lang="en-US" sz="1600">
              <a:gradFill>
                <a:gsLst>
                  <a:gs pos="0">
                    <a:srgbClr val="007BD3"/>
                  </a:gs>
                  <a:gs pos="100000">
                    <a:srgbClr val="034373"/>
                  </a:gs>
                </a:gsLst>
                <a:lin scaled="0"/>
              </a:gradFill>
            </a:endParaRPr>
          </a:p>
          <a:p>
            <a:r>
              <a:rPr lang="en-US" sz="1600"/>
              <a:t>Create a grid of letters representing the word search puzzle.</a:t>
            </a:r>
            <a:endParaRPr lang="en-US" sz="1600"/>
          </a:p>
          <a:p>
            <a:r>
              <a:rPr lang="en-US" sz="1600"/>
              <a:t>Define a list of words to search for.</a:t>
            </a:r>
            <a:endParaRPr lang="en-US" sz="1600"/>
          </a:p>
          <a:p>
            <a:r>
              <a:rPr lang="en-US" sz="1600"/>
              <a:t>Initialize an empty list to store the positions of found words.</a:t>
            </a:r>
            <a:endParaRPr lang="en-US" sz="1600"/>
          </a:p>
          <a:p>
            <a:endParaRPr lang="en-US" sz="1600"/>
          </a:p>
          <a:p>
            <a:r>
              <a:rPr lang="en-US" sz="2000" b="1">
                <a:gradFill>
                  <a:gsLst>
                    <a:gs pos="0">
                      <a:srgbClr val="14CD68"/>
                    </a:gs>
                    <a:gs pos="100000">
                      <a:srgbClr val="035C7D"/>
                    </a:gs>
                  </a:gsLst>
                  <a:lin scaled="0"/>
                </a:gradFill>
              </a:rPr>
              <a:t>Backtracking Function:</a:t>
            </a:r>
            <a:endParaRPr lang="en-US" sz="2000" b="1">
              <a:gradFill>
                <a:gsLst>
                  <a:gs pos="0">
                    <a:srgbClr val="14CD68"/>
                  </a:gs>
                  <a:gs pos="100000">
                    <a:srgbClr val="035C7D"/>
                  </a:gs>
                </a:gsLst>
                <a:lin scaled="0"/>
              </a:gradFill>
            </a:endParaRPr>
          </a:p>
          <a:p>
            <a:pPr marL="285750" indent="-285750">
              <a:buFont typeface="Wingdings" panose="05000000000000000000" charset="0"/>
              <a:buChar char="Ø"/>
            </a:pPr>
            <a:r>
              <a:rPr lang="en-US" sz="1600"/>
              <a:t>Define a recursive backtracking function that takes parameters:</a:t>
            </a:r>
            <a:endParaRPr lang="en-US" sz="1600"/>
          </a:p>
          <a:p>
            <a:pPr marL="742950" lvl="1" indent="-285750">
              <a:buFont typeface="Arial" panose="020B0604020202020204" pitchFamily="34" charset="0"/>
              <a:buChar char="•"/>
            </a:pPr>
            <a:r>
              <a:rPr lang="en-US" sz="1600"/>
              <a:t>Current position in the grid (row, column).</a:t>
            </a:r>
            <a:endParaRPr lang="en-US" sz="1600"/>
          </a:p>
          <a:p>
            <a:pPr marL="742950" lvl="1" indent="-285750">
              <a:buFont typeface="Arial" panose="020B0604020202020204" pitchFamily="34" charset="0"/>
              <a:buChar char="•"/>
            </a:pPr>
            <a:r>
              <a:rPr lang="en-US" sz="1600"/>
              <a:t>Current index of the word being searched.</a:t>
            </a:r>
            <a:endParaRPr lang="en-US" sz="1600"/>
          </a:p>
          <a:p>
            <a:pPr marL="742950" lvl="1" indent="-285750">
              <a:buFont typeface="Arial" panose="020B0604020202020204" pitchFamily="34" charset="0"/>
              <a:buChar char="•"/>
            </a:pPr>
            <a:r>
              <a:rPr lang="en-US" sz="1600"/>
              <a:t>Current direction of exploration (horizontal, vertical, diagonal).</a:t>
            </a:r>
            <a:endParaRPr lang="en-US" sz="1600"/>
          </a:p>
          <a:p>
            <a:pPr marL="742950" lvl="1" indent="-285750">
              <a:buFont typeface="Arial" panose="020B0604020202020204" pitchFamily="34" charset="0"/>
              <a:buChar char="•"/>
            </a:pPr>
            <a:r>
              <a:rPr lang="en-US" sz="1600"/>
              <a:t>Path: the letters visited so far.</a:t>
            </a:r>
            <a:endParaRPr lang="en-US" sz="1600"/>
          </a:p>
          <a:p>
            <a:pPr marL="285750" indent="-285750">
              <a:buFont typeface="Wingdings" panose="05000000000000000000" charset="0"/>
              <a:buChar char="Ø"/>
            </a:pPr>
            <a:r>
              <a:rPr lang="en-US" sz="1600"/>
              <a:t>Base case:</a:t>
            </a:r>
            <a:endParaRPr lang="en-US" sz="1600"/>
          </a:p>
          <a:p>
            <a:pPr marL="742950" lvl="1" indent="-285750">
              <a:buFont typeface="Arial" panose="020B0604020202020204" pitchFamily="34" charset="0"/>
              <a:buChar char="•"/>
            </a:pPr>
            <a:r>
              <a:rPr lang="en-US" sz="1600"/>
              <a:t>If the current position is out of bounds or the letter at the current position does not match the letter in the word at the current index, return.</a:t>
            </a:r>
            <a:endParaRPr lang="en-US" sz="1600"/>
          </a:p>
          <a:p>
            <a:pPr marL="742950" lvl="1" indent="-285750">
              <a:buFont typeface="Arial" panose="020B0604020202020204" pitchFamily="34" charset="0"/>
              <a:buChar char="•"/>
            </a:pPr>
            <a:r>
              <a:rPr lang="en-US" sz="1600"/>
              <a:t>If the word is found, add its position to the list of found words.</a:t>
            </a:r>
            <a:endParaRPr lang="en-US"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56640" y="1729105"/>
            <a:ext cx="10306685" cy="4197350"/>
          </a:xfrm>
          <a:prstGeom prst="rect">
            <a:avLst/>
          </a:prstGeom>
          <a:noFill/>
        </p:spPr>
        <p:txBody>
          <a:bodyPr wrap="square" rtlCol="0">
            <a:noAutofit/>
          </a:bodyPr>
          <a:p>
            <a:pPr marL="285750" lvl="0" indent="-285750">
              <a:buFont typeface="Wingdings" panose="05000000000000000000" charset="0"/>
              <a:buChar char="Ø"/>
            </a:pPr>
            <a:r>
              <a:rPr lang="en-US"/>
              <a:t>Recursive case:</a:t>
            </a:r>
            <a:endParaRPr lang="en-US"/>
          </a:p>
          <a:p>
            <a:pPr marL="742950" lvl="1" indent="-285750">
              <a:buFont typeface="Wingdings" panose="05000000000000000000" charset="0"/>
              <a:buChar char="o"/>
            </a:pPr>
            <a:r>
              <a:rPr lang="en-US" sz="1600"/>
              <a:t>Explore all possible directions (up, down, left, right, diagonal) from the current position.</a:t>
            </a:r>
            <a:endParaRPr lang="en-US" sz="1600"/>
          </a:p>
          <a:p>
            <a:pPr marL="742950" lvl="1" indent="-285750">
              <a:buFont typeface="Wingdings" panose="05000000000000000000" charset="0"/>
              <a:buChar char="o"/>
            </a:pPr>
            <a:r>
              <a:rPr lang="en-US" sz="1600"/>
              <a:t>For each valid direction:</a:t>
            </a:r>
            <a:endParaRPr lang="en-US" sz="1600"/>
          </a:p>
          <a:p>
            <a:pPr marL="1657350" lvl="3" indent="-285750">
              <a:buFont typeface="Arial" panose="020B0604020202020204" pitchFamily="34" charset="0"/>
              <a:buChar char="•"/>
            </a:pPr>
            <a:r>
              <a:rPr lang="en-US" sz="1600"/>
              <a:t>Update the position.</a:t>
            </a:r>
            <a:endParaRPr lang="en-US" sz="1600"/>
          </a:p>
          <a:p>
            <a:pPr marL="1657350" lvl="3" indent="-285750">
              <a:buFont typeface="Arial" panose="020B0604020202020204" pitchFamily="34" charset="0"/>
              <a:buChar char="•"/>
            </a:pPr>
            <a:r>
              <a:rPr lang="en-US" sz="1600"/>
              <a:t>Update the path with the current letter.</a:t>
            </a:r>
            <a:endParaRPr lang="en-US" sz="1600"/>
          </a:p>
          <a:p>
            <a:pPr marL="1657350" lvl="3" indent="-285750">
              <a:buFont typeface="Arial" panose="020B0604020202020204" pitchFamily="34" charset="0"/>
              <a:buChar char="•"/>
            </a:pPr>
            <a:r>
              <a:rPr lang="en-US" sz="1600"/>
              <a:t>Call the backtracking function recursively with updated parameters.</a:t>
            </a:r>
            <a:endParaRPr lang="en-US" sz="1600"/>
          </a:p>
          <a:p>
            <a:pPr marL="1657350" lvl="3" indent="-285750">
              <a:buFont typeface="Arial" panose="020B0604020202020204" pitchFamily="34" charset="0"/>
              <a:buChar char="•"/>
            </a:pPr>
            <a:r>
              <a:rPr lang="en-US" sz="1600"/>
              <a:t>Backtrack by undoing the changes made (resetting position and path) after exploring each direction</a:t>
            </a:r>
            <a:r>
              <a:rPr lang="en-US"/>
              <a:t>.</a:t>
            </a:r>
            <a:endParaRPr lang="en-US"/>
          </a:p>
          <a:p>
            <a:pPr marL="1657350" lvl="3" indent="-285750">
              <a:buFont typeface="Arial" panose="020B0604020202020204" pitchFamily="34" charset="0"/>
              <a:buChar char="•"/>
            </a:pPr>
            <a:endParaRPr lang="en-US"/>
          </a:p>
          <a:p>
            <a:pPr lvl="0" indent="0">
              <a:buNone/>
            </a:pPr>
            <a:r>
              <a:rPr lang="en-US" sz="2000" b="1">
                <a:gradFill>
                  <a:gsLst>
                    <a:gs pos="0">
                      <a:srgbClr val="FECF40"/>
                    </a:gs>
                    <a:gs pos="100000">
                      <a:srgbClr val="846C21"/>
                    </a:gs>
                  </a:gsLst>
                  <a:lin scaled="0"/>
                </a:gradFill>
              </a:rPr>
              <a:t>Search for Words:</a:t>
            </a:r>
            <a:endParaRPr lang="en-US" sz="2000" b="1">
              <a:gradFill>
                <a:gsLst>
                  <a:gs pos="0">
                    <a:srgbClr val="FECF40"/>
                  </a:gs>
                  <a:gs pos="100000">
                    <a:srgbClr val="846C21"/>
                  </a:gs>
                </a:gsLst>
                <a:lin scaled="0"/>
              </a:gradFill>
            </a:endParaRPr>
          </a:p>
          <a:p>
            <a:pPr marL="285750" lvl="0" indent="-285750">
              <a:buFont typeface="Arial" panose="020B0604020202020204" pitchFamily="34" charset="0"/>
              <a:buChar char="•"/>
            </a:pPr>
            <a:r>
              <a:rPr lang="en-US" sz="1600"/>
              <a:t>Iterate through each cell in the grid.</a:t>
            </a:r>
            <a:endParaRPr lang="en-US" sz="1600"/>
          </a:p>
          <a:p>
            <a:pPr marL="285750" lvl="0" indent="-285750">
              <a:buFont typeface="Arial" panose="020B0604020202020204" pitchFamily="34" charset="0"/>
              <a:buChar char="•"/>
            </a:pPr>
            <a:r>
              <a:rPr lang="en-US" sz="1600"/>
              <a:t>For each cell, call the backtracking function with the current cell position and the list of words to search for.</a:t>
            </a:r>
            <a:endParaRPr lang="en-US" sz="1600"/>
          </a:p>
          <a:p>
            <a:pPr lvl="0" indent="0">
              <a:buNone/>
            </a:pPr>
            <a:endParaRPr lang="en-US" sz="1600"/>
          </a:p>
          <a:p>
            <a:pPr lvl="0" indent="0">
              <a:buNone/>
            </a:pPr>
            <a:r>
              <a:rPr lang="en-US" sz="2000" b="1">
                <a:gradFill>
                  <a:gsLst>
                    <a:gs pos="0">
                      <a:srgbClr val="007BD3"/>
                    </a:gs>
                    <a:gs pos="100000">
                      <a:srgbClr val="034373"/>
                    </a:gs>
                  </a:gsLst>
                  <a:lin scaled="0"/>
                </a:gradFill>
              </a:rPr>
              <a:t>Output:</a:t>
            </a:r>
            <a:endParaRPr lang="en-US" sz="2000" b="1">
              <a:gradFill>
                <a:gsLst>
                  <a:gs pos="0">
                    <a:srgbClr val="007BD3"/>
                  </a:gs>
                  <a:gs pos="100000">
                    <a:srgbClr val="034373"/>
                  </a:gs>
                </a:gsLst>
                <a:lin scaled="0"/>
              </a:gradFill>
            </a:endParaRPr>
          </a:p>
          <a:p>
            <a:pPr marL="285750" lvl="0" indent="-285750">
              <a:buFont typeface="Arial" panose="020B0604020202020204" pitchFamily="34" charset="0"/>
              <a:buChar char="•"/>
            </a:pPr>
            <a:r>
              <a:rPr lang="en-US" sz="1600"/>
              <a:t>Return the list of positions where each word was found.</a:t>
            </a:r>
            <a:endParaRPr lang="en-US" sz="1600"/>
          </a:p>
          <a:p>
            <a:pPr lvl="0" indent="0">
              <a:buNone/>
            </a:pPr>
            <a:endParaRPr lang="en-US" sz="1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07110" y="3215640"/>
            <a:ext cx="9864090" cy="1055370"/>
          </a:xfrm>
          <a:prstGeom prst="rect">
            <a:avLst/>
          </a:prstGeom>
          <a:noFill/>
        </p:spPr>
        <p:txBody>
          <a:bodyPr wrap="square" rtlCol="0">
            <a:noAutofit/>
          </a:bodyPr>
          <a:p>
            <a:pPr algn="ctr"/>
            <a:r>
              <a:rPr lang="en-IN" altLang="en-US" sz="4400" b="1">
                <a:gradFill>
                  <a:gsLst>
                    <a:gs pos="0">
                      <a:srgbClr val="FE4444"/>
                    </a:gs>
                    <a:gs pos="100000">
                      <a:srgbClr val="832B2B"/>
                    </a:gs>
                  </a:gsLst>
                  <a:lin scaled="0"/>
                </a:gradFill>
              </a:rPr>
              <a:t>FLOWCHART</a:t>
            </a:r>
            <a:endParaRPr lang="en-IN" altLang="en-US" sz="4400" b="1">
              <a:gradFill>
                <a:gsLst>
                  <a:gs pos="0">
                    <a:srgbClr val="FE4444"/>
                  </a:gs>
                  <a:gs pos="100000">
                    <a:srgbClr val="832B2B"/>
                  </a:gs>
                </a:gsLst>
                <a:lin scaled="0"/>
              </a:gra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codetoflow (1)"/>
          <p:cNvPicPr>
            <a:picLocks noChangeAspect="1"/>
          </p:cNvPicPr>
          <p:nvPr/>
        </p:nvPicPr>
        <p:blipFill>
          <a:blip r:embed="rId1"/>
          <a:srcRect t="13" r="65652" b="59004"/>
          <a:stretch>
            <a:fillRect/>
          </a:stretch>
        </p:blipFill>
        <p:spPr>
          <a:xfrm>
            <a:off x="3453765" y="1038225"/>
            <a:ext cx="4526280" cy="5647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37920" y="1443990"/>
            <a:ext cx="10179050" cy="4483100"/>
          </a:xfrm>
          <a:prstGeom prst="rect">
            <a:avLst/>
          </a:prstGeom>
          <a:noFill/>
        </p:spPr>
        <p:txBody>
          <a:bodyPr wrap="square" rtlCol="0">
            <a:noAutofit/>
          </a:bodyPr>
          <a:p>
            <a:endParaRPr lang="en-US"/>
          </a:p>
          <a:p>
            <a:endParaRPr lang="en-US"/>
          </a:p>
          <a:p>
            <a:endParaRPr lang="en-US"/>
          </a:p>
          <a:p>
            <a:r>
              <a:rPr lang="en-US" sz="2000" b="1">
                <a:gradFill>
                  <a:gsLst>
                    <a:gs pos="0">
                      <a:srgbClr val="FE4444"/>
                    </a:gs>
                    <a:gs pos="100000">
                      <a:srgbClr val="832B2B"/>
                    </a:gs>
                  </a:gsLst>
                  <a:lin scaled="0"/>
                </a:gradFill>
              </a:rPr>
              <a:t>What is brute force algorithms?</a:t>
            </a:r>
            <a:endParaRPr lang="en-US" sz="2000" b="1">
              <a:gradFill>
                <a:gsLst>
                  <a:gs pos="0">
                    <a:srgbClr val="FE4444"/>
                  </a:gs>
                  <a:gs pos="100000">
                    <a:srgbClr val="832B2B"/>
                  </a:gs>
                </a:gsLst>
                <a:lin scaled="0"/>
              </a:gradFill>
            </a:endParaRPr>
          </a:p>
          <a:p>
            <a:r>
              <a:rPr lang="en-US"/>
              <a:t>     </a:t>
            </a:r>
            <a:r>
              <a:rPr lang="en-US" sz="1600"/>
              <a:t>Brute Force is a straightforward method used in algorithmic problem-solving that checks every possible solution until the correct one is found. Brute Force Algorithms function by searching each element sequentially until the desired result is found or all options are exhausted.</a:t>
            </a:r>
            <a:endParaRPr lang="en-US"/>
          </a:p>
          <a:p>
            <a:endParaRPr lang="en-US"/>
          </a:p>
          <a:p>
            <a:r>
              <a:rPr lang="en-US" sz="2000" b="1">
                <a:gradFill>
                  <a:gsLst>
                    <a:gs pos="0">
                      <a:srgbClr val="FECF40"/>
                    </a:gs>
                    <a:gs pos="100000">
                      <a:srgbClr val="846C21"/>
                    </a:gs>
                  </a:gsLst>
                  <a:lin scaled="0"/>
                </a:gradFill>
              </a:rPr>
              <a:t>Is the brute force algorithm efficient?</a:t>
            </a:r>
            <a:endParaRPr lang="en-US" sz="2000" b="1">
              <a:gradFill>
                <a:gsLst>
                  <a:gs pos="0">
                    <a:srgbClr val="FECF40"/>
                  </a:gs>
                  <a:gs pos="100000">
                    <a:srgbClr val="846C21"/>
                  </a:gs>
                </a:gsLst>
                <a:lin scaled="0"/>
              </a:gradFill>
            </a:endParaRPr>
          </a:p>
          <a:p>
            <a:pPr marL="1200150" lvl="2" indent="-285750">
              <a:buFont typeface="Wingdings" panose="05000000000000000000" charset="0"/>
              <a:buChar char="v"/>
            </a:pPr>
            <a:r>
              <a:rPr lang="en-US"/>
              <a:t> 2 Disadvantages of brute force algorithms</a:t>
            </a:r>
            <a:endParaRPr lang="en-US"/>
          </a:p>
          <a:p>
            <a:endParaRPr lang="en-US"/>
          </a:p>
          <a:p>
            <a:r>
              <a:rPr lang="en-US" sz="1600"/>
              <a:t>    One of the main disadvantages of brute force algorithms is that they are very inefficient and time-consuming. They can consume a lot of computational resources, such as memory, CPU, or network bandwidth, depending on the size and complexity of the problem.</a:t>
            </a:r>
            <a:endParaRPr lang="en-US" sz="1600"/>
          </a:p>
          <a:p>
            <a:endParaRPr lang="en-US"/>
          </a:p>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codetoflow (1)"/>
          <p:cNvPicPr>
            <a:picLocks noChangeAspect="1"/>
          </p:cNvPicPr>
          <p:nvPr/>
        </p:nvPicPr>
        <p:blipFill>
          <a:blip r:embed="rId1"/>
          <a:srcRect t="40751" r="62833" b="5556"/>
          <a:stretch>
            <a:fillRect/>
          </a:stretch>
        </p:blipFill>
        <p:spPr>
          <a:xfrm>
            <a:off x="4137660" y="0"/>
            <a:ext cx="3916045" cy="67062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07110" y="3215640"/>
            <a:ext cx="9864090" cy="1055370"/>
          </a:xfrm>
          <a:prstGeom prst="rect">
            <a:avLst/>
          </a:prstGeom>
          <a:noFill/>
        </p:spPr>
        <p:txBody>
          <a:bodyPr wrap="square" rtlCol="0">
            <a:noAutofit/>
          </a:bodyPr>
          <a:p>
            <a:pPr algn="ctr"/>
            <a:r>
              <a:rPr lang="en-IN" altLang="en-US" sz="4400" b="1">
                <a:gradFill>
                  <a:gsLst>
                    <a:gs pos="0">
                      <a:srgbClr val="FE4444"/>
                    </a:gs>
                    <a:gs pos="100000">
                      <a:srgbClr val="832B2B"/>
                    </a:gs>
                  </a:gsLst>
                  <a:lin scaled="0"/>
                </a:gradFill>
              </a:rPr>
              <a:t>IMPLEMENTATION</a:t>
            </a:r>
            <a:endParaRPr lang="en-IN" altLang="en-US" sz="4400" b="1">
              <a:gradFill>
                <a:gsLst>
                  <a:gs pos="0">
                    <a:srgbClr val="FE4444"/>
                  </a:gs>
                  <a:gs pos="100000">
                    <a:srgbClr val="832B2B"/>
                  </a:gs>
                </a:gsLst>
                <a:lin scaled="0"/>
              </a:gra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2" name="Text Box 1"/>
          <p:cNvSpPr txBox="1"/>
          <p:nvPr/>
        </p:nvSpPr>
        <p:spPr>
          <a:xfrm>
            <a:off x="1266190" y="985520"/>
            <a:ext cx="4406900" cy="5140325"/>
          </a:xfrm>
          <a:prstGeom prst="rect">
            <a:avLst/>
          </a:prstGeom>
          <a:noFill/>
        </p:spPr>
        <p:txBody>
          <a:bodyPr wrap="square" rtlCol="0">
            <a:noAutofit/>
          </a:bodyPr>
          <a:p>
            <a:r>
              <a:rPr lang="en-US" sz="1300">
                <a:solidFill>
                  <a:srgbClr val="0070C0"/>
                </a:solidFill>
              </a:rPr>
              <a:t>import</a:t>
            </a:r>
            <a:r>
              <a:rPr lang="en-US" sz="1300"/>
              <a:t> pygame</a:t>
            </a:r>
            <a:endParaRPr lang="en-US" sz="1300"/>
          </a:p>
          <a:p>
            <a:r>
              <a:rPr lang="en-US" sz="1300">
                <a:solidFill>
                  <a:srgbClr val="0070C0"/>
                </a:solidFill>
              </a:rPr>
              <a:t>import</a:t>
            </a:r>
            <a:r>
              <a:rPr lang="en-US" sz="1300"/>
              <a:t> sys</a:t>
            </a:r>
            <a:endParaRPr lang="en-US" sz="1300"/>
          </a:p>
          <a:p>
            <a:endParaRPr lang="en-US" sz="1300"/>
          </a:p>
          <a:p>
            <a:r>
              <a:rPr lang="en-US" sz="1300">
                <a:solidFill>
                  <a:srgbClr val="00B050"/>
                </a:solidFill>
              </a:rPr>
              <a:t># Constants</a:t>
            </a:r>
            <a:endParaRPr lang="en-US" sz="1300">
              <a:solidFill>
                <a:srgbClr val="00B050"/>
              </a:solidFill>
            </a:endParaRPr>
          </a:p>
          <a:p>
            <a:r>
              <a:rPr lang="en-US" sz="1300">
                <a:solidFill>
                  <a:srgbClr val="00B0F0"/>
                </a:solidFill>
              </a:rPr>
              <a:t>GRID_WIDTH</a:t>
            </a:r>
            <a:r>
              <a:rPr lang="en-US" sz="1300"/>
              <a:t> = 600</a:t>
            </a:r>
            <a:endParaRPr lang="en-US" sz="1300"/>
          </a:p>
          <a:p>
            <a:r>
              <a:rPr lang="en-US" sz="1300">
                <a:solidFill>
                  <a:srgbClr val="00B0F0"/>
                </a:solidFill>
              </a:rPr>
              <a:t>GRID_HEIGHT</a:t>
            </a:r>
            <a:r>
              <a:rPr lang="en-US" sz="1300"/>
              <a:t> = 600</a:t>
            </a:r>
            <a:endParaRPr lang="en-US" sz="1300"/>
          </a:p>
          <a:p>
            <a:r>
              <a:rPr lang="en-US" sz="1300">
                <a:solidFill>
                  <a:srgbClr val="00B0F0"/>
                </a:solidFill>
              </a:rPr>
              <a:t>GRID_SIZE </a:t>
            </a:r>
            <a:r>
              <a:rPr lang="en-US" sz="1300"/>
              <a:t>= 10</a:t>
            </a:r>
            <a:endParaRPr lang="en-US" sz="1300"/>
          </a:p>
          <a:p>
            <a:r>
              <a:rPr lang="en-US" sz="1300">
                <a:solidFill>
                  <a:srgbClr val="00B0F0"/>
                </a:solidFill>
              </a:rPr>
              <a:t>CELL_SIZE</a:t>
            </a:r>
            <a:r>
              <a:rPr lang="en-US" sz="1300"/>
              <a:t> = GRID_WIDTH // GRID_SIZE</a:t>
            </a:r>
            <a:endParaRPr lang="en-US" sz="1300"/>
          </a:p>
          <a:p>
            <a:endParaRPr lang="en-US" sz="1300"/>
          </a:p>
          <a:p>
            <a:r>
              <a:rPr lang="en-US" sz="1300">
                <a:solidFill>
                  <a:srgbClr val="00B050"/>
                </a:solidFill>
              </a:rPr>
              <a:t># Colors</a:t>
            </a:r>
            <a:endParaRPr lang="en-US" sz="1300">
              <a:solidFill>
                <a:srgbClr val="00B050"/>
              </a:solidFill>
            </a:endParaRPr>
          </a:p>
          <a:p>
            <a:r>
              <a:rPr lang="en-US" sz="1300">
                <a:solidFill>
                  <a:srgbClr val="00B0F0"/>
                </a:solidFill>
              </a:rPr>
              <a:t>WHITE</a:t>
            </a:r>
            <a:r>
              <a:rPr lang="en-US" sz="1300"/>
              <a:t> = (255, 255, 255)</a:t>
            </a:r>
            <a:endParaRPr lang="en-US" sz="1300"/>
          </a:p>
          <a:p>
            <a:r>
              <a:rPr lang="en-US" sz="1300">
                <a:solidFill>
                  <a:srgbClr val="00B0F0"/>
                </a:solidFill>
              </a:rPr>
              <a:t>BLACK</a:t>
            </a:r>
            <a:r>
              <a:rPr lang="en-US" sz="1300"/>
              <a:t> = (0, 0, 0)</a:t>
            </a:r>
            <a:endParaRPr lang="en-US" sz="1300"/>
          </a:p>
          <a:p>
            <a:r>
              <a:rPr lang="en-US" sz="1300">
                <a:solidFill>
                  <a:srgbClr val="00B0F0"/>
                </a:solidFill>
              </a:rPr>
              <a:t>RED</a:t>
            </a:r>
            <a:r>
              <a:rPr lang="en-US" sz="1300"/>
              <a:t> = (255, 0, 0)</a:t>
            </a:r>
            <a:endParaRPr lang="en-US" sz="1300"/>
          </a:p>
          <a:p>
            <a:r>
              <a:rPr lang="en-US" sz="1300">
                <a:solidFill>
                  <a:srgbClr val="00B0F0"/>
                </a:solidFill>
              </a:rPr>
              <a:t>GREEN</a:t>
            </a:r>
            <a:r>
              <a:rPr lang="en-US" sz="1300"/>
              <a:t> = (0, 255, 0)</a:t>
            </a:r>
            <a:endParaRPr lang="en-US" sz="1300"/>
          </a:p>
          <a:p>
            <a:endParaRPr lang="en-US" sz="1300"/>
          </a:p>
          <a:p>
            <a:r>
              <a:rPr lang="en-US" sz="1300">
                <a:solidFill>
                  <a:srgbClr val="7030A0"/>
                </a:solidFill>
              </a:rPr>
              <a:t>def </a:t>
            </a:r>
            <a:r>
              <a:rPr lang="en-US" sz="1300"/>
              <a:t>draw_grid(surface):</a:t>
            </a:r>
            <a:endParaRPr lang="en-US" sz="1300"/>
          </a:p>
          <a:p>
            <a:r>
              <a:rPr lang="en-US" sz="1300"/>
              <a:t>   </a:t>
            </a:r>
            <a:r>
              <a:rPr lang="en-US" sz="1300">
                <a:solidFill>
                  <a:srgbClr val="FF0000"/>
                </a:solidFill>
              </a:rPr>
              <a:t> for</a:t>
            </a:r>
            <a:r>
              <a:rPr lang="en-US" sz="1300"/>
              <a:t> x </a:t>
            </a:r>
            <a:r>
              <a:rPr lang="en-US" sz="1300">
                <a:solidFill>
                  <a:srgbClr val="FF0000"/>
                </a:solidFill>
              </a:rPr>
              <a:t>in</a:t>
            </a:r>
            <a:r>
              <a:rPr lang="en-US" sz="1300"/>
              <a:t> range(0, GRID_WIDTH, CELL_SIZE):</a:t>
            </a:r>
            <a:endParaRPr lang="en-US" sz="1300"/>
          </a:p>
          <a:p>
            <a:r>
              <a:rPr lang="en-US" sz="1300"/>
              <a:t>        pygame.draw.line(surface, BLACK, (x, 0), (x, GRID_HEIGHT))</a:t>
            </a:r>
            <a:endParaRPr lang="en-US" sz="1300"/>
          </a:p>
          <a:p>
            <a:r>
              <a:rPr lang="en-US" sz="1300"/>
              <a:t>    </a:t>
            </a:r>
            <a:r>
              <a:rPr lang="en-US" sz="1300">
                <a:solidFill>
                  <a:srgbClr val="FF0000"/>
                </a:solidFill>
              </a:rPr>
              <a:t>for</a:t>
            </a:r>
            <a:r>
              <a:rPr lang="en-US" sz="1300"/>
              <a:t> y</a:t>
            </a:r>
            <a:r>
              <a:rPr lang="en-US" sz="1300">
                <a:solidFill>
                  <a:srgbClr val="FF0000"/>
                </a:solidFill>
              </a:rPr>
              <a:t> in</a:t>
            </a:r>
            <a:r>
              <a:rPr lang="en-US" sz="1300"/>
              <a:t> range(0, GRID_HEIGHT, CELL_SIZE):</a:t>
            </a:r>
            <a:endParaRPr lang="en-US" sz="1300"/>
          </a:p>
          <a:p>
            <a:r>
              <a:rPr lang="en-US" sz="1300"/>
              <a:t>        pygame.draw.line(surface, BLACK, (0, y), (GRID_WIDTH, y))</a:t>
            </a:r>
            <a:endParaRPr lang="en-US" sz="1300"/>
          </a:p>
        </p:txBody>
      </p:sp>
      <p:sp>
        <p:nvSpPr>
          <p:cNvPr id="3" name="Text Box 2"/>
          <p:cNvSpPr txBox="1"/>
          <p:nvPr/>
        </p:nvSpPr>
        <p:spPr>
          <a:xfrm>
            <a:off x="6639560" y="1014095"/>
            <a:ext cx="4277360" cy="5111750"/>
          </a:xfrm>
          <a:prstGeom prst="rect">
            <a:avLst/>
          </a:prstGeom>
          <a:noFill/>
        </p:spPr>
        <p:txBody>
          <a:bodyPr wrap="square" rtlCol="0">
            <a:noAutofit/>
          </a:bodyPr>
          <a:p>
            <a:r>
              <a:rPr lang="en-US" sz="1300">
                <a:solidFill>
                  <a:srgbClr val="7030A0"/>
                </a:solidFill>
              </a:rPr>
              <a:t>def</a:t>
            </a:r>
            <a:r>
              <a:rPr lang="en-US" sz="1300"/>
              <a:t> draw_text(surface, text, x, y, color=BLACK):</a:t>
            </a:r>
            <a:endParaRPr lang="en-US" sz="1300"/>
          </a:p>
          <a:p>
            <a:r>
              <a:rPr lang="en-US" sz="1300"/>
              <a:t>  </a:t>
            </a:r>
            <a:r>
              <a:rPr lang="en-US" sz="1300">
                <a:solidFill>
                  <a:srgbClr val="00B0F0"/>
                </a:solidFill>
              </a:rPr>
              <a:t>  font</a:t>
            </a:r>
            <a:r>
              <a:rPr lang="en-US" sz="1300"/>
              <a:t> = pygame.font.SysFont(None, 32)</a:t>
            </a:r>
            <a:endParaRPr lang="en-US" sz="1300"/>
          </a:p>
          <a:p>
            <a:r>
              <a:rPr lang="en-US" sz="1300"/>
              <a:t>  </a:t>
            </a:r>
            <a:r>
              <a:rPr lang="en-US" sz="1300">
                <a:solidFill>
                  <a:srgbClr val="00B0F0"/>
                </a:solidFill>
              </a:rPr>
              <a:t>  text_surface</a:t>
            </a:r>
            <a:r>
              <a:rPr lang="en-US" sz="1300"/>
              <a:t> = font.render(text, </a:t>
            </a:r>
            <a:r>
              <a:rPr lang="en-US" sz="1300">
                <a:solidFill>
                  <a:srgbClr val="0070C0"/>
                </a:solidFill>
              </a:rPr>
              <a:t>True</a:t>
            </a:r>
            <a:r>
              <a:rPr lang="en-US" sz="1300"/>
              <a:t>, color)</a:t>
            </a:r>
            <a:endParaRPr lang="en-US" sz="1300"/>
          </a:p>
          <a:p>
            <a:r>
              <a:rPr lang="en-US" sz="1300"/>
              <a:t>  </a:t>
            </a:r>
            <a:r>
              <a:rPr lang="en-US" sz="1300">
                <a:solidFill>
                  <a:srgbClr val="00B0F0"/>
                </a:solidFill>
              </a:rPr>
              <a:t>  text_rect</a:t>
            </a:r>
            <a:r>
              <a:rPr lang="en-US" sz="1300"/>
              <a:t> = text_surface.get_rect(center=(x, y))</a:t>
            </a:r>
            <a:endParaRPr lang="en-US" sz="1300"/>
          </a:p>
          <a:p>
            <a:r>
              <a:rPr lang="en-US" sz="1300"/>
              <a:t>    surface.blit(text_surface, text_rect)</a:t>
            </a:r>
            <a:endParaRPr lang="en-US" sz="1300"/>
          </a:p>
          <a:p>
            <a:endParaRPr lang="en-US" sz="1300">
              <a:solidFill>
                <a:srgbClr val="7030A0"/>
              </a:solidFill>
            </a:endParaRPr>
          </a:p>
          <a:p>
            <a:r>
              <a:rPr lang="en-US" sz="1300">
                <a:solidFill>
                  <a:srgbClr val="7030A0"/>
                </a:solidFill>
              </a:rPr>
              <a:t>def</a:t>
            </a:r>
            <a:r>
              <a:rPr lang="en-US" sz="1300"/>
              <a:t> solve_word_search(grid, words):</a:t>
            </a:r>
            <a:endParaRPr lang="en-US" sz="1300"/>
          </a:p>
          <a:p>
            <a:r>
              <a:rPr lang="en-US" sz="1300"/>
              <a:t>   </a:t>
            </a:r>
            <a:r>
              <a:rPr lang="en-US" sz="1300">
                <a:solidFill>
                  <a:srgbClr val="00B0F0"/>
                </a:solidFill>
              </a:rPr>
              <a:t> solved_words</a:t>
            </a:r>
            <a:r>
              <a:rPr lang="en-US" sz="1300"/>
              <a:t> = []</a:t>
            </a:r>
            <a:endParaRPr lang="en-US" sz="1300"/>
          </a:p>
          <a:p>
            <a:r>
              <a:rPr lang="en-US" sz="1300"/>
              <a:t> </a:t>
            </a:r>
            <a:r>
              <a:rPr lang="en-US" sz="1300">
                <a:solidFill>
                  <a:srgbClr val="FF0000"/>
                </a:solidFill>
              </a:rPr>
              <a:t>   for</a:t>
            </a:r>
            <a:r>
              <a:rPr lang="en-US" sz="1300"/>
              <a:t> word </a:t>
            </a:r>
            <a:r>
              <a:rPr lang="en-US" sz="1300">
                <a:solidFill>
                  <a:srgbClr val="FF0000"/>
                </a:solidFill>
              </a:rPr>
              <a:t>in </a:t>
            </a:r>
            <a:r>
              <a:rPr lang="en-US" sz="1300"/>
              <a:t>words:</a:t>
            </a:r>
            <a:endParaRPr lang="en-US" sz="1300"/>
          </a:p>
          <a:p>
            <a:r>
              <a:rPr lang="en-US" sz="1300"/>
              <a:t>      </a:t>
            </a:r>
            <a:r>
              <a:rPr lang="en-US" sz="1300">
                <a:solidFill>
                  <a:srgbClr val="00B0F0"/>
                </a:solidFill>
              </a:rPr>
              <a:t>  found</a:t>
            </a:r>
            <a:r>
              <a:rPr lang="en-US" sz="1300"/>
              <a:t> = </a:t>
            </a:r>
            <a:r>
              <a:rPr lang="en-US" sz="1300">
                <a:solidFill>
                  <a:srgbClr val="0070C0"/>
                </a:solidFill>
              </a:rPr>
              <a:t>False</a:t>
            </a:r>
            <a:endParaRPr lang="en-US" sz="1300"/>
          </a:p>
          <a:p>
            <a:r>
              <a:rPr lang="en-US" sz="1300"/>
              <a:t>        </a:t>
            </a:r>
            <a:r>
              <a:rPr lang="en-US" sz="1300">
                <a:solidFill>
                  <a:srgbClr val="FF0000"/>
                </a:solidFill>
              </a:rPr>
              <a:t>for </a:t>
            </a:r>
            <a:r>
              <a:rPr lang="en-US" sz="1300"/>
              <a:t>i </a:t>
            </a:r>
            <a:r>
              <a:rPr lang="en-US" sz="1300">
                <a:solidFill>
                  <a:srgbClr val="FF0000"/>
                </a:solidFill>
              </a:rPr>
              <a:t>in </a:t>
            </a:r>
            <a:r>
              <a:rPr lang="en-US" sz="1300"/>
              <a:t>range(GRID_SIZE):</a:t>
            </a:r>
            <a:endParaRPr lang="en-US" sz="1300"/>
          </a:p>
          <a:p>
            <a:r>
              <a:rPr lang="en-US" sz="1300"/>
              <a:t>            </a:t>
            </a:r>
            <a:r>
              <a:rPr lang="en-US" sz="1300">
                <a:solidFill>
                  <a:srgbClr val="FF0000"/>
                </a:solidFill>
              </a:rPr>
              <a:t>for </a:t>
            </a:r>
            <a:r>
              <a:rPr lang="en-US" sz="1300"/>
              <a:t>j </a:t>
            </a:r>
            <a:r>
              <a:rPr lang="en-US" sz="1300">
                <a:solidFill>
                  <a:srgbClr val="FF0000"/>
                </a:solidFill>
              </a:rPr>
              <a:t>in </a:t>
            </a:r>
            <a:r>
              <a:rPr lang="en-US" sz="1300"/>
              <a:t>range(GRID_SIZE):</a:t>
            </a:r>
            <a:endParaRPr lang="en-US" sz="1300"/>
          </a:p>
          <a:p>
            <a:r>
              <a:rPr lang="en-US" sz="1300"/>
              <a:t>        </a:t>
            </a:r>
            <a:r>
              <a:rPr lang="en-US" sz="1300">
                <a:solidFill>
                  <a:srgbClr val="00B050"/>
                </a:solidFill>
              </a:rPr>
              <a:t>        # Check horizontally</a:t>
            </a:r>
            <a:endParaRPr lang="en-US" sz="1300"/>
          </a:p>
          <a:p>
            <a:r>
              <a:rPr lang="en-US" sz="1300"/>
              <a:t>                if word == ''.join(grid[i][j:j+len(word)]):</a:t>
            </a:r>
            <a:endParaRPr lang="en-US" sz="1300"/>
          </a:p>
          <a:p>
            <a:r>
              <a:rPr lang="en-US" sz="1300"/>
              <a:t>                    solved_words.append(word)</a:t>
            </a:r>
            <a:endParaRPr lang="en-US" sz="1300"/>
          </a:p>
          <a:p>
            <a:r>
              <a:rPr lang="en-US" sz="1300"/>
              <a:t>                    </a:t>
            </a:r>
            <a:r>
              <a:rPr lang="en-US" sz="1300">
                <a:solidFill>
                  <a:srgbClr val="00B0F0"/>
                </a:solidFill>
              </a:rPr>
              <a:t>found</a:t>
            </a:r>
            <a:r>
              <a:rPr lang="en-US" sz="1300"/>
              <a:t> =</a:t>
            </a:r>
            <a:r>
              <a:rPr lang="en-US" sz="1300">
                <a:solidFill>
                  <a:srgbClr val="0070C0"/>
                </a:solidFill>
              </a:rPr>
              <a:t> True</a:t>
            </a:r>
            <a:endParaRPr lang="en-US" sz="1300"/>
          </a:p>
          <a:p>
            <a:r>
              <a:rPr lang="en-US" sz="1300"/>
              <a:t>                    </a:t>
            </a:r>
            <a:r>
              <a:rPr lang="en-US" sz="1300">
                <a:solidFill>
                  <a:srgbClr val="C00000"/>
                </a:solidFill>
              </a:rPr>
              <a:t>break</a:t>
            </a:r>
            <a:endParaRPr lang="en-US" sz="1300"/>
          </a:p>
          <a:p>
            <a:r>
              <a:rPr lang="en-US" sz="1300"/>
              <a:t>              </a:t>
            </a:r>
            <a:r>
              <a:rPr lang="en-US" sz="1300">
                <a:solidFill>
                  <a:srgbClr val="00B050"/>
                </a:solidFill>
              </a:rPr>
              <a:t>  # Check vertically if the word fits within the grid</a:t>
            </a:r>
            <a:endParaRPr lang="en-US" sz="1300"/>
          </a:p>
          <a:p>
            <a:r>
              <a:rPr lang="en-US" sz="1300"/>
              <a:t>                if i + len(word) &lt;= GRID_SIZE and word == ''.join(grid[x][j] for x in range(i, i+len(word))):</a:t>
            </a:r>
            <a:endParaRPr lang="en-US" sz="1300"/>
          </a:p>
          <a:p>
            <a:r>
              <a:rPr lang="en-US" sz="1300"/>
              <a:t>                    solved_words.append(word)</a:t>
            </a:r>
            <a:endParaRPr lang="en-US" sz="1300"/>
          </a:p>
          <a:p>
            <a:r>
              <a:rPr lang="en-US" sz="1300"/>
              <a:t>                    </a:t>
            </a:r>
            <a:r>
              <a:rPr lang="en-US" sz="1300">
                <a:solidFill>
                  <a:srgbClr val="00B0F0"/>
                </a:solidFill>
              </a:rPr>
              <a:t>found</a:t>
            </a:r>
            <a:r>
              <a:rPr lang="en-US" sz="1300"/>
              <a:t> =</a:t>
            </a:r>
            <a:r>
              <a:rPr lang="en-US" sz="1300">
                <a:solidFill>
                  <a:srgbClr val="0070C0"/>
                </a:solidFill>
              </a:rPr>
              <a:t> True</a:t>
            </a:r>
            <a:endParaRPr lang="en-US" sz="1300"/>
          </a:p>
          <a:p>
            <a:r>
              <a:rPr lang="en-US" sz="1300"/>
              <a:t>                    </a:t>
            </a:r>
            <a:r>
              <a:rPr lang="en-US" sz="1300">
                <a:solidFill>
                  <a:srgbClr val="C00000"/>
                </a:solidFill>
              </a:rPr>
              <a:t>break</a:t>
            </a:r>
            <a:endParaRPr lang="en-US" sz="1300"/>
          </a:p>
          <a:p>
            <a:r>
              <a:rPr lang="en-US" sz="1300"/>
              <a:t>            </a:t>
            </a:r>
            <a:r>
              <a:rPr lang="en-US" sz="1300">
                <a:solidFill>
                  <a:srgbClr val="FFFF00"/>
                </a:solidFill>
              </a:rPr>
              <a:t>if </a:t>
            </a:r>
            <a:r>
              <a:rPr lang="en-US" sz="1300"/>
              <a:t>found:</a:t>
            </a:r>
            <a:endParaRPr lang="en-US" sz="1300"/>
          </a:p>
          <a:p>
            <a:r>
              <a:rPr lang="en-US" sz="1300"/>
              <a:t>                </a:t>
            </a:r>
            <a:r>
              <a:rPr lang="en-US" sz="1300">
                <a:solidFill>
                  <a:srgbClr val="C00000"/>
                </a:solidFill>
              </a:rPr>
              <a:t>break</a:t>
            </a:r>
            <a:endParaRPr lang="en-US" sz="1300"/>
          </a:p>
          <a:p>
            <a:r>
              <a:rPr lang="en-US" sz="1300"/>
              <a:t>    </a:t>
            </a:r>
            <a:r>
              <a:rPr lang="en-US" sz="1300">
                <a:solidFill>
                  <a:schemeClr val="tx1"/>
                </a:solidFill>
              </a:rPr>
              <a:t>return </a:t>
            </a:r>
            <a:r>
              <a:rPr lang="en-US" sz="1300"/>
              <a:t>solved_words</a:t>
            </a:r>
            <a:endParaRPr lang="en-US" sz="13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2" name="Text Box 1"/>
          <p:cNvSpPr txBox="1"/>
          <p:nvPr/>
        </p:nvSpPr>
        <p:spPr>
          <a:xfrm>
            <a:off x="1266190" y="771525"/>
            <a:ext cx="4406900" cy="5140325"/>
          </a:xfrm>
          <a:prstGeom prst="rect">
            <a:avLst/>
          </a:prstGeom>
          <a:noFill/>
        </p:spPr>
        <p:txBody>
          <a:bodyPr wrap="square" rtlCol="0">
            <a:noAutofit/>
          </a:bodyPr>
          <a:p>
            <a:r>
              <a:rPr lang="en-US" sz="1300"/>
              <a:t>def dfs_traversal(grid, visited, word, row, col, idx):</a:t>
            </a:r>
            <a:endParaRPr lang="en-US" sz="1300"/>
          </a:p>
          <a:p>
            <a:r>
              <a:rPr lang="en-US" sz="1300"/>
              <a:t>    if idx == len(word):</a:t>
            </a:r>
            <a:endParaRPr lang="en-US" sz="1300"/>
          </a:p>
          <a:p>
            <a:r>
              <a:rPr lang="en-US" sz="1300"/>
              <a:t>        return</a:t>
            </a:r>
            <a:r>
              <a:rPr lang="en-US" sz="1300">
                <a:solidFill>
                  <a:srgbClr val="0070C0"/>
                </a:solidFill>
              </a:rPr>
              <a:t> True</a:t>
            </a:r>
            <a:endParaRPr lang="en-US" sz="1300"/>
          </a:p>
          <a:p>
            <a:r>
              <a:rPr lang="en-US" sz="1300"/>
              <a:t>    </a:t>
            </a:r>
            <a:endParaRPr lang="en-US" sz="1300"/>
          </a:p>
          <a:p>
            <a:r>
              <a:rPr lang="en-US" sz="1300"/>
              <a:t>    </a:t>
            </a:r>
            <a:r>
              <a:rPr lang="en-US" sz="1300">
                <a:solidFill>
                  <a:srgbClr val="FFFF00"/>
                </a:solidFill>
              </a:rPr>
              <a:t>if </a:t>
            </a:r>
            <a:r>
              <a:rPr lang="en-US" sz="1300"/>
              <a:t>row &lt; 0 or col &lt; 0 or row &gt;= GRID_SIZE or col &gt;= GRID_SIZE or visited[row][col] or grid[row][col] != word[idx]:</a:t>
            </a:r>
            <a:endParaRPr lang="en-US" sz="1300"/>
          </a:p>
          <a:p>
            <a:r>
              <a:rPr lang="en-US" sz="1300"/>
              <a:t>        return </a:t>
            </a:r>
            <a:r>
              <a:rPr lang="en-US" sz="1300">
                <a:solidFill>
                  <a:srgbClr val="0070C0"/>
                </a:solidFill>
              </a:rPr>
              <a:t>False</a:t>
            </a:r>
            <a:endParaRPr lang="en-US" sz="1300"/>
          </a:p>
          <a:p>
            <a:endParaRPr lang="en-US" sz="1300"/>
          </a:p>
          <a:p>
            <a:r>
              <a:rPr lang="en-US" sz="1300"/>
              <a:t>  </a:t>
            </a:r>
            <a:r>
              <a:rPr lang="en-US" sz="1300">
                <a:solidFill>
                  <a:srgbClr val="00B0F0"/>
                </a:solidFill>
              </a:rPr>
              <a:t>  visited[row][col]</a:t>
            </a:r>
            <a:r>
              <a:rPr lang="en-US" sz="1300"/>
              <a:t> = </a:t>
            </a:r>
            <a:r>
              <a:rPr lang="en-US" sz="1300">
                <a:solidFill>
                  <a:srgbClr val="0070C0"/>
                </a:solidFill>
              </a:rPr>
              <a:t>True</a:t>
            </a:r>
            <a:endParaRPr lang="en-US" sz="1300"/>
          </a:p>
          <a:p>
            <a:endParaRPr lang="en-US" sz="1300"/>
          </a:p>
          <a:p>
            <a:r>
              <a:rPr lang="en-US" sz="1300"/>
              <a:t>    </a:t>
            </a:r>
            <a:r>
              <a:rPr lang="en-US" sz="1300">
                <a:solidFill>
                  <a:srgbClr val="FFFF00"/>
                </a:solidFill>
              </a:rPr>
              <a:t>if </a:t>
            </a:r>
            <a:r>
              <a:rPr lang="en-US" sz="1300"/>
              <a:t>dfs_traversal(grid, visited, word, row+1, col, idx+1) or dfs_traversal(grid, visited, word, row-1, col, idx+1) or dfs_traversal(grid, visited, word, row, col+1, idx+1) or dfs_traversal(grid, visited, word, row, col-1, idx+1) or dfs_traversal(grid, visited, word, row+1, col+1, idx+1) or dfs_traversal(grid, visited, word, row-1, col-1, idx+1) or dfs_traversal(grid, visited, word, row+1, col-1, idx+1) or dfs_traversal(grid, visited, word, row-1, col+1, idx+1):</a:t>
            </a:r>
            <a:endParaRPr lang="en-US" sz="1300"/>
          </a:p>
          <a:p>
            <a:r>
              <a:rPr lang="en-US" sz="1300"/>
              <a:t>        current_traversal.append((row, col))</a:t>
            </a:r>
            <a:endParaRPr lang="en-US" sz="1300"/>
          </a:p>
          <a:p>
            <a:r>
              <a:rPr lang="en-US" sz="1300"/>
              <a:t>        return </a:t>
            </a:r>
            <a:r>
              <a:rPr lang="en-US" sz="1300">
                <a:solidFill>
                  <a:srgbClr val="0070C0"/>
                </a:solidFill>
              </a:rPr>
              <a:t>True</a:t>
            </a:r>
            <a:endParaRPr lang="en-US" sz="1300"/>
          </a:p>
          <a:p>
            <a:endParaRPr lang="en-US" sz="1300"/>
          </a:p>
          <a:p>
            <a:r>
              <a:rPr lang="en-US" sz="1300"/>
              <a:t>    </a:t>
            </a:r>
            <a:r>
              <a:rPr lang="en-US" sz="1300">
                <a:solidFill>
                  <a:srgbClr val="00B0F0"/>
                </a:solidFill>
              </a:rPr>
              <a:t>visited[row][col] </a:t>
            </a:r>
            <a:r>
              <a:rPr lang="en-US" sz="1300"/>
              <a:t>= </a:t>
            </a:r>
            <a:r>
              <a:rPr lang="en-US" sz="1300">
                <a:solidFill>
                  <a:srgbClr val="0070C0"/>
                </a:solidFill>
              </a:rPr>
              <a:t>False</a:t>
            </a:r>
            <a:endParaRPr lang="en-US" sz="1300"/>
          </a:p>
          <a:p>
            <a:r>
              <a:rPr lang="en-US" sz="1300"/>
              <a:t>    return </a:t>
            </a:r>
            <a:r>
              <a:rPr lang="en-US" sz="1300">
                <a:solidFill>
                  <a:srgbClr val="0070C0"/>
                </a:solidFill>
              </a:rPr>
              <a:t>False</a:t>
            </a:r>
            <a:endParaRPr lang="en-US" sz="1300"/>
          </a:p>
          <a:p>
            <a:endParaRPr lang="en-US" sz="1300"/>
          </a:p>
          <a:p>
            <a:r>
              <a:rPr lang="en-US" sz="1300">
                <a:solidFill>
                  <a:srgbClr val="7030A0"/>
                </a:solidFill>
              </a:rPr>
              <a:t>def </a:t>
            </a:r>
            <a:r>
              <a:rPr lang="en-US" sz="1300"/>
              <a:t>main():</a:t>
            </a:r>
            <a:endParaRPr lang="en-US" sz="1300"/>
          </a:p>
          <a:p>
            <a:r>
              <a:rPr lang="en-US" sz="1300"/>
              <a:t>    pygame.init()</a:t>
            </a:r>
            <a:endParaRPr lang="en-US" sz="1300"/>
          </a:p>
          <a:p>
            <a:r>
              <a:rPr lang="en-US" sz="1300"/>
              <a:t>    screen = pygame.display.set_mode((GRID_WIDTH, GRID_HEIGHT))</a:t>
            </a:r>
            <a:endParaRPr lang="en-US" sz="1300"/>
          </a:p>
          <a:p>
            <a:r>
              <a:rPr lang="en-US" sz="1300"/>
              <a:t>    pygame.display.set_caption("Word Search Solver")</a:t>
            </a:r>
            <a:endParaRPr lang="en-US" sz="1300"/>
          </a:p>
        </p:txBody>
      </p:sp>
      <p:sp>
        <p:nvSpPr>
          <p:cNvPr id="3" name="Text Box 2"/>
          <p:cNvSpPr txBox="1"/>
          <p:nvPr/>
        </p:nvSpPr>
        <p:spPr>
          <a:xfrm>
            <a:off x="6553835" y="771525"/>
            <a:ext cx="4277360" cy="5111750"/>
          </a:xfrm>
          <a:prstGeom prst="rect">
            <a:avLst/>
          </a:prstGeom>
          <a:noFill/>
        </p:spPr>
        <p:txBody>
          <a:bodyPr wrap="square" rtlCol="0">
            <a:noAutofit/>
          </a:bodyPr>
          <a:p>
            <a:endParaRPr lang="en-US" sz="1300"/>
          </a:p>
          <a:p>
            <a:endParaRPr lang="en-US" sz="1300"/>
          </a:p>
          <a:p>
            <a:endParaRPr lang="en-US" sz="1300"/>
          </a:p>
          <a:p>
            <a:endParaRPr lang="en-US" sz="1300"/>
          </a:p>
          <a:p>
            <a:r>
              <a:rPr lang="en-US" sz="1300">
                <a:solidFill>
                  <a:srgbClr val="00B050"/>
                </a:solidFill>
              </a:rPr>
              <a:t># Example word search grid and words</a:t>
            </a:r>
            <a:endParaRPr lang="en-US" sz="1300">
              <a:solidFill>
                <a:srgbClr val="00B050"/>
              </a:solidFill>
            </a:endParaRPr>
          </a:p>
          <a:p>
            <a:r>
              <a:rPr lang="en-US" sz="1300"/>
              <a:t>   </a:t>
            </a:r>
            <a:r>
              <a:rPr lang="en-US" sz="1300">
                <a:solidFill>
                  <a:srgbClr val="00B0F0"/>
                </a:solidFill>
              </a:rPr>
              <a:t> grid </a:t>
            </a:r>
            <a:r>
              <a:rPr lang="en-US" sz="1300"/>
              <a:t>= [</a:t>
            </a:r>
            <a:endParaRPr lang="en-US" sz="1300"/>
          </a:p>
          <a:p>
            <a:r>
              <a:rPr lang="en-US" sz="1300"/>
              <a:t>       </a:t>
            </a:r>
            <a:r>
              <a:rPr lang="en-US" sz="1300">
                <a:solidFill>
                  <a:srgbClr val="FFC000"/>
                </a:solidFill>
              </a:rPr>
              <a:t> ['E', 'A', 'R', 'T', 'H', 'Q', 'U', 'A', 'K', 'Y'],</a:t>
            </a:r>
            <a:endParaRPr lang="en-US" sz="1300">
              <a:solidFill>
                <a:srgbClr val="FFC000"/>
              </a:solidFill>
            </a:endParaRPr>
          </a:p>
          <a:p>
            <a:r>
              <a:rPr lang="en-US" sz="1300">
                <a:solidFill>
                  <a:srgbClr val="FFC000"/>
                </a:solidFill>
              </a:rPr>
              <a:t>        ['S', 'E', 'E', 'T', 'R', 'E', 'E', 'Y', 'W', 'K'],</a:t>
            </a:r>
            <a:endParaRPr lang="en-US" sz="1300">
              <a:solidFill>
                <a:srgbClr val="FFC000"/>
              </a:solidFill>
            </a:endParaRPr>
          </a:p>
          <a:p>
            <a:r>
              <a:rPr lang="en-US" sz="1300">
                <a:solidFill>
                  <a:srgbClr val="FFC000"/>
                </a:solidFill>
              </a:rPr>
              <a:t>        ['G', 'O', 'L', 'D', 'E', 'N', 'R', 'N', 'E', 'L'],</a:t>
            </a:r>
            <a:endParaRPr lang="en-US" sz="1300">
              <a:solidFill>
                <a:srgbClr val="FFC000"/>
              </a:solidFill>
            </a:endParaRPr>
          </a:p>
          <a:p>
            <a:r>
              <a:rPr lang="en-US" sz="1300">
                <a:solidFill>
                  <a:srgbClr val="FFC000"/>
                </a:solidFill>
              </a:rPr>
              <a:t>        ['U', 'I', 'S', 'T', 'A', 'O', 'S', 'I', 'N', 'A'],</a:t>
            </a:r>
            <a:endParaRPr lang="en-US" sz="1300">
              <a:solidFill>
                <a:srgbClr val="FFC000"/>
              </a:solidFill>
            </a:endParaRPr>
          </a:p>
          <a:p>
            <a:r>
              <a:rPr lang="en-US" sz="1300">
                <a:solidFill>
                  <a:srgbClr val="FFC000"/>
                </a:solidFill>
              </a:rPr>
              <a:t>        ['C', 'A', 'T', 'S', 'N', 'S', 'I', 'A', 'T', 'D'],</a:t>
            </a:r>
            <a:endParaRPr lang="en-US" sz="1300">
              <a:solidFill>
                <a:srgbClr val="FFC000"/>
              </a:solidFill>
            </a:endParaRPr>
          </a:p>
          <a:p>
            <a:r>
              <a:rPr lang="en-US" sz="1300">
                <a:solidFill>
                  <a:srgbClr val="FFC000"/>
                </a:solidFill>
              </a:rPr>
              <a:t>        ['S', 'E', 'A', 'C', 'O', 'N', 'S', 'S', 'N', 'S'],</a:t>
            </a:r>
            <a:endParaRPr lang="en-US" sz="1300">
              <a:solidFill>
                <a:srgbClr val="FFC000"/>
              </a:solidFill>
            </a:endParaRPr>
          </a:p>
          <a:p>
            <a:r>
              <a:rPr lang="en-US" sz="1300">
                <a:solidFill>
                  <a:srgbClr val="FFC000"/>
                </a:solidFill>
              </a:rPr>
              <a:t>        ['U', 'I', 'S', 'T', 'A', 'R', 'S', 'I', 'N', 'A'],</a:t>
            </a:r>
            <a:endParaRPr lang="en-US" sz="1300">
              <a:solidFill>
                <a:srgbClr val="FFC000"/>
              </a:solidFill>
            </a:endParaRPr>
          </a:p>
          <a:p>
            <a:r>
              <a:rPr lang="en-US" sz="1300">
                <a:solidFill>
                  <a:srgbClr val="FFC000"/>
                </a:solidFill>
              </a:rPr>
              <a:t>        ['L', 'I', 'S', 'T', 'E', 'N', 'I', 'N', 'G', 'S'],</a:t>
            </a:r>
            <a:endParaRPr lang="en-US" sz="1300">
              <a:solidFill>
                <a:srgbClr val="FFC000"/>
              </a:solidFill>
            </a:endParaRPr>
          </a:p>
          <a:p>
            <a:r>
              <a:rPr lang="en-US" sz="1300">
                <a:solidFill>
                  <a:srgbClr val="FFC000"/>
                </a:solidFill>
              </a:rPr>
              <a:t>        ['I', 'A', 'P', 'P', 'L', 'R', 'S', 'I', 'N', 'A'],</a:t>
            </a:r>
            <a:endParaRPr lang="en-US" sz="1300">
              <a:solidFill>
                <a:srgbClr val="FFC000"/>
              </a:solidFill>
            </a:endParaRPr>
          </a:p>
          <a:p>
            <a:r>
              <a:rPr lang="en-US" sz="1300">
                <a:solidFill>
                  <a:srgbClr val="FFC000"/>
                </a:solidFill>
              </a:rPr>
              <a:t>        ['S', 'U', 'N', 'S', 'H', 'I', 'N', 'E', 'N', 'T']</a:t>
            </a:r>
            <a:endParaRPr lang="en-US" sz="1300">
              <a:solidFill>
                <a:srgbClr val="FFC000"/>
              </a:solidFill>
            </a:endParaRPr>
          </a:p>
          <a:p>
            <a:r>
              <a:rPr lang="en-US" sz="1300"/>
              <a:t>    ]</a:t>
            </a:r>
            <a:endParaRPr lang="en-US" sz="1300"/>
          </a:p>
          <a:p>
            <a:r>
              <a:rPr lang="en-US" sz="1300">
                <a:solidFill>
                  <a:srgbClr val="00B0F0"/>
                </a:solidFill>
              </a:rPr>
              <a:t>    words</a:t>
            </a:r>
            <a:r>
              <a:rPr lang="en-US" sz="1300"/>
              <a:t> = [</a:t>
            </a:r>
            <a:r>
              <a:rPr lang="en-US" sz="1300">
                <a:solidFill>
                  <a:srgbClr val="FFFF00"/>
                </a:solidFill>
              </a:rPr>
              <a:t>'EARTH'</a:t>
            </a:r>
            <a:r>
              <a:rPr lang="en-US" sz="1300"/>
              <a:t>, </a:t>
            </a:r>
            <a:r>
              <a:rPr lang="en-US" sz="1300">
                <a:solidFill>
                  <a:srgbClr val="FFFF00"/>
                </a:solidFill>
              </a:rPr>
              <a:t>'TREE'</a:t>
            </a:r>
            <a:r>
              <a:rPr lang="en-US" sz="1300"/>
              <a:t>, </a:t>
            </a:r>
            <a:r>
              <a:rPr lang="en-US" sz="1300">
                <a:solidFill>
                  <a:srgbClr val="FFFF00"/>
                </a:solidFill>
              </a:rPr>
              <a:t>'SUN'</a:t>
            </a:r>
            <a:r>
              <a:rPr lang="en-US" sz="1300"/>
              <a:t>, </a:t>
            </a:r>
            <a:r>
              <a:rPr lang="en-US" sz="1300">
                <a:solidFill>
                  <a:srgbClr val="FFFF00"/>
                </a:solidFill>
              </a:rPr>
              <a:t>'GOLD'</a:t>
            </a:r>
            <a:r>
              <a:rPr lang="en-US" sz="1300"/>
              <a:t>, </a:t>
            </a:r>
            <a:r>
              <a:rPr lang="en-US" sz="1300">
                <a:solidFill>
                  <a:srgbClr val="FFFF00"/>
                </a:solidFill>
              </a:rPr>
              <a:t>'STAR'</a:t>
            </a:r>
            <a:r>
              <a:rPr lang="en-US" sz="1300"/>
              <a:t>, </a:t>
            </a:r>
            <a:r>
              <a:rPr lang="en-US" sz="1300">
                <a:solidFill>
                  <a:srgbClr val="FFFF00"/>
                </a:solidFill>
              </a:rPr>
              <a:t>'CAT'</a:t>
            </a:r>
            <a:r>
              <a:rPr lang="en-US" sz="1300"/>
              <a:t>, </a:t>
            </a:r>
            <a:r>
              <a:rPr lang="en-US" sz="1300">
                <a:solidFill>
                  <a:srgbClr val="FFFF00"/>
                </a:solidFill>
              </a:rPr>
              <a:t>'SEASON'</a:t>
            </a:r>
            <a:r>
              <a:rPr lang="en-US" sz="1300"/>
              <a:t>, </a:t>
            </a:r>
            <a:r>
              <a:rPr lang="en-US" sz="1300">
                <a:solidFill>
                  <a:srgbClr val="FFFF00"/>
                </a:solidFill>
              </a:rPr>
              <a:t>'APPLE'</a:t>
            </a:r>
            <a:r>
              <a:rPr lang="en-US" sz="1300"/>
              <a:t>, </a:t>
            </a:r>
            <a:r>
              <a:rPr lang="en-US" sz="1300">
                <a:solidFill>
                  <a:srgbClr val="FFFF00"/>
                </a:solidFill>
              </a:rPr>
              <a:t>'LISTENING'</a:t>
            </a:r>
            <a:r>
              <a:rPr lang="en-US" sz="1300"/>
              <a:t>]</a:t>
            </a:r>
            <a:endParaRPr lang="en-US" sz="1300"/>
          </a:p>
          <a:p>
            <a:endParaRPr lang="en-US" sz="1300"/>
          </a:p>
          <a:p>
            <a:r>
              <a:rPr lang="en-US" sz="1300">
                <a:solidFill>
                  <a:srgbClr val="00B0F0"/>
                </a:solidFill>
              </a:rPr>
              <a:t>solved_words</a:t>
            </a:r>
            <a:r>
              <a:rPr lang="en-US" sz="1300"/>
              <a:t> = solve_word_search(grid, words)</a:t>
            </a:r>
            <a:endParaRPr lang="en-US" sz="1300"/>
          </a:p>
          <a:p>
            <a:endParaRPr lang="en-US" sz="1300"/>
          </a:p>
          <a:p>
            <a:r>
              <a:rPr lang="en-US" sz="1300"/>
              <a:t>    </a:t>
            </a:r>
            <a:r>
              <a:rPr lang="en-US" sz="1300" b="1"/>
              <a:t>global</a:t>
            </a:r>
            <a:r>
              <a:rPr lang="en-US" sz="1300"/>
              <a:t> current_traversal</a:t>
            </a:r>
            <a:endParaRPr lang="en-US" sz="1300"/>
          </a:p>
          <a:p>
            <a:r>
              <a:rPr lang="en-US" sz="1300"/>
              <a:t>   </a:t>
            </a:r>
            <a:r>
              <a:rPr lang="en-US" sz="1300">
                <a:solidFill>
                  <a:srgbClr val="00B0F0"/>
                </a:solidFill>
              </a:rPr>
              <a:t> current_traversal </a:t>
            </a:r>
            <a:r>
              <a:rPr lang="en-US" sz="1300"/>
              <a:t>= [] </a:t>
            </a:r>
            <a:r>
              <a:rPr lang="en-US" sz="1300">
                <a:solidFill>
                  <a:srgbClr val="00B050"/>
                </a:solidFill>
              </a:rPr>
              <a:t> # Store the cells being traversed</a:t>
            </a:r>
            <a:endParaRPr lang="en-US" sz="1300">
              <a:solidFill>
                <a:srgbClr val="00B05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2" name="Text Box 1"/>
          <p:cNvSpPr txBox="1"/>
          <p:nvPr/>
        </p:nvSpPr>
        <p:spPr>
          <a:xfrm>
            <a:off x="1266190" y="1457325"/>
            <a:ext cx="4406900" cy="4198620"/>
          </a:xfrm>
          <a:prstGeom prst="rect">
            <a:avLst/>
          </a:prstGeom>
          <a:noFill/>
        </p:spPr>
        <p:txBody>
          <a:bodyPr wrap="square" rtlCol="0">
            <a:noAutofit/>
          </a:bodyPr>
          <a:p>
            <a:r>
              <a:rPr lang="en-US" sz="1300">
                <a:solidFill>
                  <a:srgbClr val="FF0000"/>
                </a:solidFill>
              </a:rPr>
              <a:t>for </a:t>
            </a:r>
            <a:r>
              <a:rPr lang="en-US" sz="1300"/>
              <a:t>word </a:t>
            </a:r>
            <a:r>
              <a:rPr lang="en-US" sz="1300">
                <a:solidFill>
                  <a:srgbClr val="FF0000"/>
                </a:solidFill>
              </a:rPr>
              <a:t>in </a:t>
            </a:r>
            <a:r>
              <a:rPr lang="en-US" sz="1300"/>
              <a:t>words:</a:t>
            </a:r>
            <a:endParaRPr lang="en-US" sz="1300"/>
          </a:p>
          <a:p>
            <a:r>
              <a:rPr lang="en-US" sz="1300"/>
              <a:t>       </a:t>
            </a:r>
            <a:r>
              <a:rPr lang="en-US" sz="1300">
                <a:solidFill>
                  <a:srgbClr val="00B0F0"/>
                </a:solidFill>
              </a:rPr>
              <a:t> visited</a:t>
            </a:r>
            <a:r>
              <a:rPr lang="en-US" sz="1300"/>
              <a:t> = [[False]*GRID_SIZE for _ in range(GRID_SIZE)]</a:t>
            </a:r>
            <a:endParaRPr lang="en-US" sz="1300"/>
          </a:p>
          <a:p>
            <a:r>
              <a:rPr lang="en-US" sz="1300"/>
              <a:t>        </a:t>
            </a:r>
            <a:r>
              <a:rPr lang="en-US" sz="1300">
                <a:solidFill>
                  <a:srgbClr val="FF0000"/>
                </a:solidFill>
              </a:rPr>
              <a:t>for </a:t>
            </a:r>
            <a:r>
              <a:rPr lang="en-US" sz="1300"/>
              <a:t>i </a:t>
            </a:r>
            <a:r>
              <a:rPr lang="en-US" sz="1300">
                <a:solidFill>
                  <a:srgbClr val="FF0000"/>
                </a:solidFill>
              </a:rPr>
              <a:t>in </a:t>
            </a:r>
            <a:r>
              <a:rPr lang="en-US" sz="1300"/>
              <a:t>range(GRID_SIZE):</a:t>
            </a:r>
            <a:endParaRPr lang="en-US" sz="1300"/>
          </a:p>
          <a:p>
            <a:r>
              <a:rPr lang="en-US" sz="1300"/>
              <a:t>            </a:t>
            </a:r>
            <a:r>
              <a:rPr lang="en-US" sz="1300">
                <a:solidFill>
                  <a:srgbClr val="FF0000"/>
                </a:solidFill>
              </a:rPr>
              <a:t>for </a:t>
            </a:r>
            <a:r>
              <a:rPr lang="en-US" sz="1300"/>
              <a:t>j </a:t>
            </a:r>
            <a:r>
              <a:rPr lang="en-US" sz="1300">
                <a:solidFill>
                  <a:srgbClr val="FF0000"/>
                </a:solidFill>
              </a:rPr>
              <a:t>in </a:t>
            </a:r>
            <a:r>
              <a:rPr lang="en-US" sz="1300"/>
              <a:t>range(GRID_SIZE):</a:t>
            </a:r>
            <a:endParaRPr lang="en-US" sz="1300"/>
          </a:p>
          <a:p>
            <a:r>
              <a:rPr lang="en-US" sz="1300"/>
              <a:t>                </a:t>
            </a:r>
            <a:r>
              <a:rPr lang="en-US" sz="1300">
                <a:solidFill>
                  <a:srgbClr val="FFFF00"/>
                </a:solidFill>
              </a:rPr>
              <a:t>if </a:t>
            </a:r>
            <a:r>
              <a:rPr lang="en-US" sz="1300"/>
              <a:t>dfs_traversal(grid, visited, word, i, j, 0):</a:t>
            </a:r>
            <a:endParaRPr lang="en-US" sz="1300"/>
          </a:p>
          <a:p>
            <a:r>
              <a:rPr lang="en-US" sz="1300"/>
              <a:t>                    </a:t>
            </a:r>
            <a:r>
              <a:rPr lang="en-US" sz="1300">
                <a:solidFill>
                  <a:srgbClr val="C00000"/>
                </a:solidFill>
              </a:rPr>
              <a:t>break</a:t>
            </a:r>
            <a:endParaRPr lang="en-US" sz="1300"/>
          </a:p>
          <a:p>
            <a:r>
              <a:rPr lang="en-US" sz="1300"/>
              <a:t>            </a:t>
            </a:r>
            <a:r>
              <a:rPr lang="en-US" sz="1300">
                <a:solidFill>
                  <a:srgbClr val="FFC000"/>
                </a:solidFill>
              </a:rPr>
              <a:t>else</a:t>
            </a:r>
            <a:r>
              <a:rPr lang="en-US" sz="1300"/>
              <a:t>:</a:t>
            </a:r>
            <a:endParaRPr lang="en-US" sz="1300"/>
          </a:p>
          <a:p>
            <a:r>
              <a:rPr lang="en-US" sz="1300"/>
              <a:t>                </a:t>
            </a:r>
            <a:r>
              <a:rPr lang="en-US" sz="1300">
                <a:solidFill>
                  <a:srgbClr val="92D050"/>
                </a:solidFill>
              </a:rPr>
              <a:t>continue</a:t>
            </a:r>
            <a:endParaRPr lang="en-US" sz="1300"/>
          </a:p>
          <a:p>
            <a:r>
              <a:rPr lang="en-US" sz="1300"/>
              <a:t>            </a:t>
            </a:r>
            <a:r>
              <a:rPr lang="en-US" sz="1300">
                <a:solidFill>
                  <a:srgbClr val="C00000"/>
                </a:solidFill>
              </a:rPr>
              <a:t>break</a:t>
            </a:r>
            <a:endParaRPr lang="en-US" sz="1300"/>
          </a:p>
          <a:p>
            <a:endParaRPr lang="en-US" sz="1300"/>
          </a:p>
          <a:p>
            <a:r>
              <a:rPr lang="en-US" sz="1300"/>
              <a:t>    </a:t>
            </a:r>
            <a:r>
              <a:rPr lang="en-US" sz="1300">
                <a:solidFill>
                  <a:srgbClr val="00B0F0"/>
                </a:solidFill>
              </a:rPr>
              <a:t>running</a:t>
            </a:r>
            <a:r>
              <a:rPr lang="en-US" sz="1300"/>
              <a:t> =</a:t>
            </a:r>
            <a:r>
              <a:rPr lang="en-US" sz="1300">
                <a:solidFill>
                  <a:srgbClr val="0070C0"/>
                </a:solidFill>
              </a:rPr>
              <a:t> True</a:t>
            </a:r>
            <a:endParaRPr lang="en-US" sz="1300"/>
          </a:p>
          <a:p>
            <a:r>
              <a:rPr lang="en-US" sz="1300"/>
              <a:t>    </a:t>
            </a:r>
            <a:r>
              <a:rPr lang="en-US" sz="1300" b="1">
                <a:solidFill>
                  <a:schemeClr val="tx1"/>
                </a:solidFill>
              </a:rPr>
              <a:t>while </a:t>
            </a:r>
            <a:r>
              <a:rPr lang="en-US" sz="1300"/>
              <a:t>running:</a:t>
            </a:r>
            <a:endParaRPr lang="en-US" sz="1300"/>
          </a:p>
          <a:p>
            <a:r>
              <a:rPr lang="en-US" sz="1300"/>
              <a:t>        </a:t>
            </a:r>
            <a:r>
              <a:rPr lang="en-US" sz="1300">
                <a:solidFill>
                  <a:srgbClr val="FF0000"/>
                </a:solidFill>
              </a:rPr>
              <a:t>for </a:t>
            </a:r>
            <a:r>
              <a:rPr lang="en-US" sz="1300"/>
              <a:t>event </a:t>
            </a:r>
            <a:r>
              <a:rPr lang="en-US" sz="1300">
                <a:solidFill>
                  <a:srgbClr val="FF0000"/>
                </a:solidFill>
              </a:rPr>
              <a:t>in </a:t>
            </a:r>
            <a:r>
              <a:rPr lang="en-US" sz="1300"/>
              <a:t>pygame.event.get():</a:t>
            </a:r>
            <a:endParaRPr lang="en-US" sz="1300"/>
          </a:p>
          <a:p>
            <a:r>
              <a:rPr lang="en-US" sz="1300"/>
              <a:t>            if event.type == pygame.QUIT:</a:t>
            </a:r>
            <a:endParaRPr lang="en-US" sz="1300"/>
          </a:p>
          <a:p>
            <a:r>
              <a:rPr lang="en-US" sz="1300"/>
              <a:t>                running = </a:t>
            </a:r>
            <a:r>
              <a:rPr lang="en-US" sz="1300">
                <a:solidFill>
                  <a:srgbClr val="0070C0"/>
                </a:solidFill>
              </a:rPr>
              <a:t>False</a:t>
            </a:r>
            <a:endParaRPr lang="en-US" sz="1300"/>
          </a:p>
          <a:p>
            <a:endParaRPr lang="en-US" sz="1300"/>
          </a:p>
          <a:p>
            <a:r>
              <a:rPr lang="en-US" sz="1300"/>
              <a:t>        screen.fill(WHITE)</a:t>
            </a:r>
            <a:endParaRPr lang="en-US" sz="1300"/>
          </a:p>
          <a:p>
            <a:r>
              <a:rPr lang="en-US" sz="1300"/>
              <a:t>        draw_grid(screen)</a:t>
            </a:r>
            <a:endParaRPr lang="en-US" sz="1300"/>
          </a:p>
          <a:p>
            <a:endParaRPr lang="en-US" sz="1300"/>
          </a:p>
        </p:txBody>
      </p:sp>
      <p:sp>
        <p:nvSpPr>
          <p:cNvPr id="3" name="Text Box 2"/>
          <p:cNvSpPr txBox="1"/>
          <p:nvPr/>
        </p:nvSpPr>
        <p:spPr>
          <a:xfrm>
            <a:off x="6553835" y="1457325"/>
            <a:ext cx="4277360" cy="4326890"/>
          </a:xfrm>
          <a:prstGeom prst="rect">
            <a:avLst/>
          </a:prstGeom>
          <a:noFill/>
        </p:spPr>
        <p:txBody>
          <a:bodyPr wrap="square" rtlCol="0">
            <a:noAutofit/>
          </a:bodyPr>
          <a:p>
            <a:r>
              <a:rPr lang="en-US" sz="1300">
                <a:solidFill>
                  <a:srgbClr val="FF0000"/>
                </a:solidFill>
              </a:rPr>
              <a:t>for </a:t>
            </a:r>
            <a:r>
              <a:rPr lang="en-US" sz="1300"/>
              <a:t>i </a:t>
            </a:r>
            <a:r>
              <a:rPr lang="en-US" sz="1300">
                <a:solidFill>
                  <a:srgbClr val="FF0000"/>
                </a:solidFill>
              </a:rPr>
              <a:t>in </a:t>
            </a:r>
            <a:r>
              <a:rPr lang="en-US" sz="1300"/>
              <a:t>range(GRID_SIZE):</a:t>
            </a:r>
            <a:endParaRPr lang="en-US" sz="1300"/>
          </a:p>
          <a:p>
            <a:r>
              <a:rPr lang="en-US" sz="1300"/>
              <a:t>            </a:t>
            </a:r>
            <a:r>
              <a:rPr lang="en-US" sz="1300">
                <a:solidFill>
                  <a:srgbClr val="FF0000"/>
                </a:solidFill>
              </a:rPr>
              <a:t>for </a:t>
            </a:r>
            <a:r>
              <a:rPr lang="en-US" sz="1300"/>
              <a:t>j </a:t>
            </a:r>
            <a:r>
              <a:rPr lang="en-US" sz="1300">
                <a:solidFill>
                  <a:srgbClr val="FF0000"/>
                </a:solidFill>
              </a:rPr>
              <a:t>in </a:t>
            </a:r>
            <a:r>
              <a:rPr lang="en-US" sz="1300"/>
              <a:t>range(GRID_SIZE):</a:t>
            </a:r>
            <a:endParaRPr lang="en-US" sz="1300"/>
          </a:p>
          <a:p>
            <a:r>
              <a:rPr lang="en-US" sz="1300"/>
              <a:t>             </a:t>
            </a:r>
            <a:r>
              <a:rPr lang="en-US" sz="1300">
                <a:solidFill>
                  <a:srgbClr val="00B0F0"/>
                </a:solidFill>
              </a:rPr>
              <a:t>   color</a:t>
            </a:r>
            <a:r>
              <a:rPr lang="en-US" sz="1300"/>
              <a:t> = BLACK</a:t>
            </a:r>
            <a:endParaRPr lang="en-US" sz="1300"/>
          </a:p>
          <a:p>
            <a:r>
              <a:rPr lang="en-US" sz="1300"/>
              <a:t>                </a:t>
            </a:r>
            <a:r>
              <a:rPr lang="en-US" sz="1300">
                <a:solidFill>
                  <a:srgbClr val="FFFF00"/>
                </a:solidFill>
              </a:rPr>
              <a:t>if </a:t>
            </a:r>
            <a:r>
              <a:rPr lang="en-US" sz="1300"/>
              <a:t>(i, j) in current_traversal:</a:t>
            </a:r>
            <a:endParaRPr lang="en-US" sz="1300"/>
          </a:p>
          <a:p>
            <a:r>
              <a:rPr lang="en-US" sz="1300"/>
              <a:t>          </a:t>
            </a:r>
            <a:r>
              <a:rPr lang="en-US" sz="1300">
                <a:solidFill>
                  <a:srgbClr val="00B0F0"/>
                </a:solidFill>
              </a:rPr>
              <a:t>          color</a:t>
            </a:r>
            <a:r>
              <a:rPr lang="en-US" sz="1300"/>
              <a:t> = RED</a:t>
            </a:r>
            <a:endParaRPr lang="en-US" sz="1300"/>
          </a:p>
          <a:p>
            <a:r>
              <a:rPr lang="en-US" sz="1300"/>
              <a:t>                draw_text(screen, grid[i][j], j * CELL_SIZE + CELL_SIZE // 2, i * CELL_SIZE + CELL_SIZE // 2, color)</a:t>
            </a:r>
            <a:endParaRPr lang="en-US" sz="1300"/>
          </a:p>
          <a:p>
            <a:endParaRPr lang="en-US" sz="1300"/>
          </a:p>
          <a:p>
            <a:r>
              <a:rPr lang="en-US" sz="1300"/>
              <a:t>        </a:t>
            </a:r>
            <a:r>
              <a:rPr lang="en-US" sz="1300">
                <a:solidFill>
                  <a:srgbClr val="FF0000"/>
                </a:solidFill>
              </a:rPr>
              <a:t>for </a:t>
            </a:r>
            <a:r>
              <a:rPr lang="en-US" sz="1300"/>
              <a:t>word </a:t>
            </a:r>
            <a:r>
              <a:rPr lang="en-US" sz="1300">
                <a:solidFill>
                  <a:srgbClr val="FF0000"/>
                </a:solidFill>
              </a:rPr>
              <a:t>in </a:t>
            </a:r>
            <a:r>
              <a:rPr lang="en-US" sz="1300"/>
              <a:t>solved_words:</a:t>
            </a:r>
            <a:endParaRPr lang="en-US" sz="1300"/>
          </a:p>
          <a:p>
            <a:r>
              <a:rPr lang="en-US" sz="1300"/>
              <a:t>            draw_text(screen, word, GRID_WIDTH // 2, GRID_HEIGHT + 20 + 32 * solved_words.index(word), GREEN)</a:t>
            </a:r>
            <a:endParaRPr lang="en-US" sz="1300"/>
          </a:p>
          <a:p>
            <a:endParaRPr lang="en-US" sz="1300"/>
          </a:p>
          <a:p>
            <a:r>
              <a:rPr lang="en-US" sz="1300"/>
              <a:t>        pygame.display.flip()</a:t>
            </a:r>
            <a:endParaRPr lang="en-US" sz="1300"/>
          </a:p>
          <a:p>
            <a:endParaRPr lang="en-US" sz="1300"/>
          </a:p>
          <a:p>
            <a:r>
              <a:rPr lang="en-US" sz="1300"/>
              <a:t>    pygame.quit()</a:t>
            </a:r>
            <a:endParaRPr lang="en-US" sz="1300"/>
          </a:p>
          <a:p>
            <a:r>
              <a:rPr lang="en-US" sz="1300"/>
              <a:t>    sys.exit()</a:t>
            </a:r>
            <a:endParaRPr lang="en-US" sz="1300"/>
          </a:p>
          <a:p>
            <a:endParaRPr lang="en-US" sz="1300"/>
          </a:p>
          <a:p>
            <a:r>
              <a:rPr lang="en-US" sz="1300"/>
              <a:t>if __name__ == "__main__":</a:t>
            </a:r>
            <a:endParaRPr lang="en-US" sz="1300"/>
          </a:p>
          <a:p>
            <a:r>
              <a:rPr lang="en-US" sz="1300"/>
              <a:t>    main()</a:t>
            </a:r>
            <a:endParaRPr lang="en-US" sz="13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ext Box 1"/>
          <p:cNvSpPr txBox="1"/>
          <p:nvPr/>
        </p:nvSpPr>
        <p:spPr>
          <a:xfrm>
            <a:off x="1643380" y="3088640"/>
            <a:ext cx="8905240" cy="1518920"/>
          </a:xfrm>
          <a:prstGeom prst="rect">
            <a:avLst/>
          </a:prstGeom>
          <a:solidFill>
            <a:schemeClr val="tx1"/>
          </a:solidFill>
        </p:spPr>
        <p:txBody>
          <a:bodyPr wrap="square" rtlCol="0">
            <a:noAutofit/>
          </a:bodyPr>
          <a:p>
            <a:pPr algn="ctr"/>
            <a:r>
              <a:rPr lang="en-IN" altLang="en-US" sz="6500">
                <a:gradFill>
                  <a:gsLst>
                    <a:gs pos="0">
                      <a:srgbClr val="FE4444"/>
                    </a:gs>
                    <a:gs pos="100000">
                      <a:srgbClr val="832B2B"/>
                    </a:gs>
                  </a:gsLst>
                  <a:lin scaled="0"/>
                </a:gradFill>
                <a:effectLst>
                  <a:outerShdw blurRad="38100" dist="19050" dir="2700000" algn="tl" rotWithShape="0">
                    <a:schemeClr val="dk1">
                      <a:alpha val="40000"/>
                    </a:schemeClr>
                  </a:outerShdw>
                </a:effectLst>
              </a:rPr>
              <a:t>END</a:t>
            </a:r>
            <a:endParaRPr lang="en-IN" altLang="en-US" sz="6500">
              <a:gradFill>
                <a:gsLst>
                  <a:gs pos="0">
                    <a:srgbClr val="FE4444"/>
                  </a:gs>
                  <a:gs pos="100000">
                    <a:srgbClr val="832B2B"/>
                  </a:gs>
                </a:gsLst>
                <a:lin scaled="0"/>
              </a:gradFill>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52525" y="1571625"/>
            <a:ext cx="10022205" cy="4254500"/>
          </a:xfrm>
          <a:prstGeom prst="rect">
            <a:avLst/>
          </a:prstGeom>
          <a:noFill/>
        </p:spPr>
        <p:txBody>
          <a:bodyPr wrap="square" rtlCol="0">
            <a:noAutofit/>
          </a:bodyPr>
          <a:p>
            <a:endParaRPr lang="en-US">
              <a:sym typeface="+mn-ea"/>
            </a:endParaRPr>
          </a:p>
          <a:p>
            <a:endParaRPr lang="en-US">
              <a:sym typeface="+mn-ea"/>
            </a:endParaRPr>
          </a:p>
          <a:p>
            <a:r>
              <a:rPr lang="en-US" sz="2000" b="1">
                <a:gradFill>
                  <a:gsLst>
                    <a:gs pos="0">
                      <a:srgbClr val="9EE256"/>
                    </a:gs>
                    <a:gs pos="100000">
                      <a:srgbClr val="52762D"/>
                    </a:gs>
                  </a:gsLst>
                  <a:lin scaled="0"/>
                </a:gradFill>
                <a:sym typeface="+mn-ea"/>
              </a:rPr>
              <a:t>What is the brute force matching algorithm?</a:t>
            </a:r>
            <a:endParaRPr lang="en-US" sz="2000" b="1">
              <a:gradFill>
                <a:gsLst>
                  <a:gs pos="0">
                    <a:srgbClr val="9EE256"/>
                  </a:gs>
                  <a:gs pos="100000">
                    <a:srgbClr val="52762D"/>
                  </a:gs>
                </a:gsLst>
                <a:lin scaled="0"/>
              </a:gradFill>
              <a:sym typeface="+mn-ea"/>
            </a:endParaRPr>
          </a:p>
          <a:p>
            <a:endParaRPr lang="en-US"/>
          </a:p>
          <a:p>
            <a:r>
              <a:rPr lang="en-US">
                <a:sym typeface="+mn-ea"/>
              </a:rPr>
              <a:t>     T</a:t>
            </a:r>
            <a:r>
              <a:rPr lang="en-US" sz="1600">
                <a:sym typeface="+mn-ea"/>
              </a:rPr>
              <a:t>he Brute Force algorithm compares the pattern to the text, one character at a time, until unmatching characters are found: - Compared characters are italicized. - Correct matches are in boldface type.</a:t>
            </a:r>
            <a:endParaRPr lang="en-US" sz="1600"/>
          </a:p>
          <a:p>
            <a:endParaRPr lang="en-US"/>
          </a:p>
          <a:p>
            <a:r>
              <a:rPr lang="en-US" sz="2000" b="1">
                <a:gradFill>
                  <a:gsLst>
                    <a:gs pos="0">
                      <a:srgbClr val="7B32B2"/>
                    </a:gs>
                    <a:gs pos="100000">
                      <a:srgbClr val="401A5D"/>
                    </a:gs>
                  </a:gsLst>
                  <a:lin scaled="0"/>
                </a:gradFill>
                <a:sym typeface="+mn-ea"/>
              </a:rPr>
              <a:t>Why do we use brute force algorithm?</a:t>
            </a:r>
            <a:endParaRPr lang="en-US" sz="2000" b="1">
              <a:gradFill>
                <a:gsLst>
                  <a:gs pos="0">
                    <a:srgbClr val="7B32B2"/>
                  </a:gs>
                  <a:gs pos="100000">
                    <a:srgbClr val="401A5D"/>
                  </a:gs>
                </a:gsLst>
                <a:lin scaled="0"/>
              </a:gradFill>
            </a:endParaRPr>
          </a:p>
          <a:p>
            <a:endParaRPr lang="en-US"/>
          </a:p>
          <a:p>
            <a:pPr marL="285750" indent="-285750">
              <a:buFont typeface="Wingdings" panose="05000000000000000000" charset="0"/>
              <a:buChar char="v"/>
            </a:pPr>
            <a:r>
              <a:rPr lang="en-US">
                <a:sym typeface="+mn-ea"/>
              </a:rPr>
              <a:t>    Advantages of Brute Force Algorithm</a:t>
            </a:r>
            <a:endParaRPr lang="en-US"/>
          </a:p>
          <a:p>
            <a:endParaRPr lang="en-US"/>
          </a:p>
          <a:p>
            <a:r>
              <a:rPr lang="en-US">
                <a:sym typeface="+mn-ea"/>
              </a:rPr>
              <a:t>    </a:t>
            </a:r>
            <a:r>
              <a:rPr lang="en-US" sz="1600">
                <a:sym typeface="+mn-ea"/>
              </a:rPr>
              <a:t>Correctness: By systematically considering all possible solutions, a brute force algorithm guarantees to find the optimal solution, if one exists. It exhaustively checks all possibilities, leaving no room for overlooking potential solutions.</a:t>
            </a:r>
            <a:endParaRPr lang="en-US"/>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6" name="Picture 105"/>
          <p:cNvPicPr/>
          <p:nvPr/>
        </p:nvPicPr>
        <p:blipFill>
          <a:blip r:embed="rId1"/>
          <a:stretch>
            <a:fillRect/>
          </a:stretch>
        </p:blipFill>
        <p:spPr>
          <a:xfrm>
            <a:off x="0" y="0"/>
            <a:ext cx="12448540" cy="68580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09675" y="2286000"/>
            <a:ext cx="9921875" cy="3812540"/>
          </a:xfrm>
          <a:prstGeom prst="rect">
            <a:avLst/>
          </a:prstGeom>
          <a:noFill/>
        </p:spPr>
        <p:txBody>
          <a:bodyPr wrap="square" rtlCol="0">
            <a:noAutofit/>
          </a:bodyPr>
          <a:p>
            <a:pPr algn="ctr"/>
            <a:r>
              <a:rPr lang="en-US">
                <a:solidFill>
                  <a:srgbClr val="0070C0"/>
                </a:solidFill>
              </a:rPr>
              <a:t>Backtracking algorithms are like problem-solving strategies that help explore different options to find the best solution. They work by trying out different paths and if one doesn’t work, they backtrack and try another until they find the right one. It’s like solving a puzzle by testing different pieces until they fit together perfectly.</a:t>
            </a:r>
            <a:endParaRPr lang="en-US">
              <a:solidFill>
                <a:srgbClr val="0070C0"/>
              </a:solidFill>
            </a:endParaRPr>
          </a:p>
          <a:p>
            <a:pPr algn="l"/>
            <a:endParaRPr lang="en-US">
              <a:solidFill>
                <a:srgbClr val="0070C0"/>
              </a:solidFill>
            </a:endParaRPr>
          </a:p>
          <a:p>
            <a:pPr algn="l"/>
            <a:endParaRPr lang="en-US">
              <a:solidFill>
                <a:srgbClr val="0070C0"/>
              </a:solidFill>
            </a:endParaRPr>
          </a:p>
          <a:p>
            <a:pPr algn="l"/>
            <a:r>
              <a:rPr lang="en-US" sz="2000" b="1">
                <a:gradFill>
                  <a:gsLst>
                    <a:gs pos="0">
                      <a:srgbClr val="14CD68"/>
                    </a:gs>
                    <a:gs pos="100000">
                      <a:srgbClr val="035C7D"/>
                    </a:gs>
                  </a:gsLst>
                  <a:lin scaled="0"/>
                </a:gradFill>
              </a:rPr>
              <a:t>What is Backtracking?</a:t>
            </a:r>
            <a:endParaRPr lang="en-US" sz="2000" b="1">
              <a:gradFill>
                <a:gsLst>
                  <a:gs pos="0">
                    <a:srgbClr val="14CD68"/>
                  </a:gs>
                  <a:gs pos="100000">
                    <a:srgbClr val="035C7D"/>
                  </a:gs>
                </a:gsLst>
                <a:lin scaled="0"/>
              </a:gradFill>
            </a:endParaRPr>
          </a:p>
          <a:p>
            <a:pPr algn="l"/>
            <a:r>
              <a:rPr lang="en-US" sz="1600">
                <a:solidFill>
                  <a:schemeClr val="tx1"/>
                </a:solidFill>
              </a:rPr>
              <a:t>Backtracking is a problem-solving algorithmic technique that involves finding a solution incrementally by trying different options and undoing them if they lead to a dead end. It is commonly used in situations where you need to explore multiple possibilities to solve a problem,</a:t>
            </a:r>
            <a:r>
              <a:rPr lang="en-US" sz="1600" i="1" u="sng">
                <a:solidFill>
                  <a:schemeClr val="tx1"/>
                </a:solidFill>
              </a:rPr>
              <a:t> like searching for a path in a maze or solving puzzles like Sudoku</a:t>
            </a:r>
            <a:r>
              <a:rPr lang="en-US" sz="1600">
                <a:solidFill>
                  <a:schemeClr val="tx1"/>
                </a:solidFill>
              </a:rPr>
              <a:t>. When a dead end is reached, the algorithm backtracks to the previous decision point and explores a different path until a solution is found or all possibilities have been exhausted.</a:t>
            </a:r>
            <a:endParaRPr lang="en-US" sz="1600">
              <a:solidFill>
                <a:schemeClr val="tx1"/>
              </a:solidFill>
            </a:endParaRPr>
          </a:p>
        </p:txBody>
      </p:sp>
      <p:sp>
        <p:nvSpPr>
          <p:cNvPr id="3" name="Text Box 2"/>
          <p:cNvSpPr txBox="1"/>
          <p:nvPr/>
        </p:nvSpPr>
        <p:spPr>
          <a:xfrm>
            <a:off x="2506980" y="1414145"/>
            <a:ext cx="7178040" cy="681990"/>
          </a:xfrm>
          <a:prstGeom prst="rect">
            <a:avLst/>
          </a:prstGeom>
          <a:noFill/>
        </p:spPr>
        <p:txBody>
          <a:bodyPr wrap="square" rtlCol="0">
            <a:noAutofit/>
          </a:bodyPr>
          <a:p>
            <a:pPr algn="ctr"/>
            <a:r>
              <a:rPr lang="en-IN" altLang="en-US" sz="3400" b="1">
                <a:gradFill>
                  <a:gsLst>
                    <a:gs pos="0">
                      <a:srgbClr val="E30000"/>
                    </a:gs>
                    <a:gs pos="100000">
                      <a:srgbClr val="760303"/>
                    </a:gs>
                  </a:gsLst>
                  <a:lin scaled="0"/>
                </a:gradFill>
              </a:rPr>
              <a:t>BACKTRACKING</a:t>
            </a:r>
            <a:endParaRPr lang="en-IN" altLang="en-US" sz="3400" b="1">
              <a:gradFill>
                <a:gsLst>
                  <a:gs pos="0">
                    <a:srgbClr val="E30000"/>
                  </a:gs>
                  <a:gs pos="100000">
                    <a:srgbClr val="760303"/>
                  </a:gs>
                </a:gsLst>
                <a:lin scaled="0"/>
              </a:gra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22184</Words>
  <Application>WPS Presentation</Application>
  <PresentationFormat>Widescreen</PresentationFormat>
  <Paragraphs>454</Paragraphs>
  <Slides>65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65</vt:i4>
      </vt:variant>
    </vt:vector>
  </HeadingPairs>
  <TitlesOfParts>
    <vt:vector size="74" baseType="lpstr">
      <vt:lpstr>Arial</vt:lpstr>
      <vt:lpstr>SimSun</vt:lpstr>
      <vt:lpstr>Wingdings</vt:lpstr>
      <vt:lpstr>Wingdings</vt:lpstr>
      <vt:lpstr>Calibri</vt:lpstr>
      <vt:lpstr>Microsoft YaHei</vt:lpstr>
      <vt:lpstr>Arial Unicode MS</vt:lpstr>
      <vt:lpstr>Calibri Light</vt:lpstr>
      <vt:lpstr>Office Theme</vt:lpstr>
      <vt:lpstr>PowerPoint 演示文稿</vt:lpstr>
      <vt:lpstr>OBJECTIVES: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ELCOT</cp:lastModifiedBy>
  <cp:revision>100</cp:revision>
  <dcterms:created xsi:type="dcterms:W3CDTF">2024-03-07T03:16:00Z</dcterms:created>
  <dcterms:modified xsi:type="dcterms:W3CDTF">2024-03-09T05:18:49Z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5E771D58528945C7BA54AC85200B8539_11</vt:lpwstr>
  </property>
  <property fmtid="{D5CDD505-2E9C-101B-9397-08002B2CF9AE}" pid="3" name="KSOProductBuildVer">
    <vt:lpwstr>1033-12.2.0.13489</vt:lpwstr>
  </property>
</Properties>
</file>